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28"/>
  </p:notesMasterIdLst>
  <p:handoutMasterIdLst>
    <p:handoutMasterId r:id="rId29"/>
  </p:handoutMasterIdLst>
  <p:sldIdLst>
    <p:sldId id="366" r:id="rId2"/>
    <p:sldId id="452" r:id="rId3"/>
    <p:sldId id="436" r:id="rId4"/>
    <p:sldId id="459" r:id="rId5"/>
    <p:sldId id="434" r:id="rId6"/>
    <p:sldId id="393" r:id="rId7"/>
    <p:sldId id="460" r:id="rId8"/>
    <p:sldId id="447" r:id="rId9"/>
    <p:sldId id="461" r:id="rId10"/>
    <p:sldId id="373" r:id="rId11"/>
    <p:sldId id="450" r:id="rId12"/>
    <p:sldId id="394" r:id="rId13"/>
    <p:sldId id="395" r:id="rId14"/>
    <p:sldId id="457" r:id="rId15"/>
    <p:sldId id="396" r:id="rId16"/>
    <p:sldId id="462" r:id="rId17"/>
    <p:sldId id="463" r:id="rId18"/>
    <p:sldId id="453" r:id="rId19"/>
    <p:sldId id="455" r:id="rId20"/>
    <p:sldId id="445" r:id="rId21"/>
    <p:sldId id="437" r:id="rId22"/>
    <p:sldId id="441" r:id="rId23"/>
    <p:sldId id="458" r:id="rId24"/>
    <p:sldId id="407" r:id="rId25"/>
    <p:sldId id="444" r:id="rId26"/>
    <p:sldId id="416" r:id="rId27"/>
  </p:sldIdLst>
  <p:sldSz cx="9144000" cy="6858000" type="screen4x3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nthia Martinez" initials="CM" lastIdx="23" clrIdx="0"/>
  <p:cmAuthor id="1" name="Jennifer Mims" initials="JM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99"/>
    <a:srgbClr val="898989"/>
    <a:srgbClr val="0099CC"/>
    <a:srgbClr val="000099"/>
    <a:srgbClr val="FFF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28" autoAdjust="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notesViewPr>
    <p:cSldViewPr>
      <p:cViewPr>
        <p:scale>
          <a:sx n="66" d="100"/>
          <a:sy n="66" d="100"/>
        </p:scale>
        <p:origin x="-2346" y="-57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25F6B-33C9-46F2-91B1-FDA86A31C36A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66685-F1AD-45CA-9458-775DD67C0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29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fld id="{3E2A42EB-4493-4A53-A212-A76DF77F2F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07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97A36-18E0-49B3-892E-E6B359BBD46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81FB3-8F7B-4A62-B217-A012A7682F17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00DEA-7561-4F84-8B6C-7FB297CD201F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00DEA-7561-4F84-8B6C-7FB297CD201F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B485D-3DDF-47E8-91C6-7AEFEDE0C471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00DEA-7561-4F84-8B6C-7FB297CD201F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A42EB-4493-4A53-A212-A76DF77F2FB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H1035_A5200 v2 CMS Approved  (11/12/2015)                                                                 Volusia, Flagler, Seminole Counties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1DD87-F86B-4989-846A-1BB82179A3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H1035_A5200 v2 CMS Approved  (11/12/2015)                                                                 Volusia, Flagler, Seminole Counties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C32B7-04D4-48FC-B2F9-F7D080658C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H1035_A5200 v2 CMS Approved  (11/12/2015)                                                                 Volusia, Flagler, Seminole Counties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AFD3-538E-48BD-8453-28AFCC9E29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8382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23900" y="1447800"/>
            <a:ext cx="7696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H1035_A5200 v2 CMS Approved  (11/12/2015)                                                                 Volusia, Flagler, Seminole Counties</a:t>
            </a:r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A9EC-A1C3-4224-B7F5-FBE5C11E26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H1035_A5200 v2 CMS Approved  (11/12/2015)                                                                 Volusia, Flagler, Seminole Counties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1583F-4AE8-4A16-9FDE-3C53D9DC36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H1035_A5200 v2 CMS Approved  (11/12/2015)                                                                 Volusia, Flagler, Seminole Counties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3FA50-AEFC-4DB5-86E2-2062FB104D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H1035_A5200 v2 CMS Approved  (11/12/2015)                                                                 Volusia, Flagler, Seminole Counties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09623-1A33-4B83-95B6-02FDE8C29E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H1035_A5200 v2 CMS Approved  (11/12/2015)                                                                 Volusia, Flagler, Seminole Counties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21EF0-A070-4DFC-A292-0446E120F3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H1035_A5200 v2 CMS Approved  (11/12/2015)                                                                 Volusia, Flagler, Seminole Counties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797DF-F6BD-4D5B-90D0-46BFCB9DCC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H1035_A5200 v2 CMS Approved  (11/12/2015)                                                                 Volusia, Flagler, Seminole Counties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DB954-9095-4F96-83FA-23E4EF5A7A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H1035_A5200 v2 CMS Approved  (11/12/2015)                                                                 Volusia, Flagler, Seminole Counties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417F9-2189-4151-B939-008DA1B7F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H1035_A5200 v2 CMS Approved  (11/12/2015)                                                                 Volusia, Flagler, Seminole Counties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6C4E8-9564-4FFF-A60E-2FDCD8E53B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H1035_A5200 v2 CMS Approved  (11/12/2015)                                                                 Volusia, Flagler, Seminole Counties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A2599E-2BE3-4759-A8E4-5CB47FA0BF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cpmedicare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hyperlink" Target="http://www.fhcp.com/fhcp-medicar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hcp.com/fhcp-medicare" TargetMode="External"/><Relationship Id="rId5" Type="http://schemas.openxmlformats.org/officeDocument/2006/relationships/hyperlink" Target="http://www.fhcpmedicare.com/" TargetMode="Externa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hcpmedicare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43000" y="6553200"/>
            <a:ext cx="7772400" cy="3048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Y0011_34265_M </a:t>
            </a:r>
            <a:r>
              <a:rPr lang="en-US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0818 CMS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Approved</a:t>
            </a:r>
            <a:endParaRPr lang="en-US" sz="12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417627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2019 Medicare Advantage Plans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/>
              <a:t>St. Johns County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02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idx="1"/>
          </p:nvPr>
        </p:nvSpPr>
        <p:spPr>
          <a:xfrm>
            <a:off x="305937" y="1447800"/>
            <a:ext cx="5561463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dirty="0" smtClean="0"/>
              <a:t>Maximum out-of-pocket protection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dirty="0" smtClean="0"/>
              <a:t>Emergency coverage when traveling inside the United States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dirty="0" smtClean="0"/>
              <a:t>Worldwide emergency coverage when traveling outside the United States or it territories, in come plans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dirty="0" smtClean="0"/>
              <a:t>Can include additional benefits like vision, dental, hearing, fitness programs, and telemedicine 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dirty="0" smtClean="0"/>
              <a:t>The Centers for Medicare &amp; Medicaid Services (called CMS for short) evaluates Medicare Advantage plans annually.  The Medicare Star Rating program measures how well health and prescription drug plans perform.  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dirty="0" smtClean="0"/>
              <a:t>Agent will review the plan’s star rating    </a:t>
            </a:r>
            <a:endParaRPr lang="en-US" dirty="0" smtClean="0">
              <a:solidFill>
                <a:srgbClr val="000066"/>
              </a:solidFill>
            </a:endParaRPr>
          </a:p>
          <a:p>
            <a:pPr marL="0" indent="0" algn="r">
              <a:buNone/>
            </a:pPr>
            <a:endParaRPr lang="en-US" sz="1600" dirty="0" smtClean="0">
              <a:solidFill>
                <a:srgbClr val="000066"/>
              </a:solidFill>
            </a:endParaRPr>
          </a:p>
          <a:p>
            <a:pPr marL="0" indent="0" algn="r">
              <a:buNone/>
            </a:pPr>
            <a:endParaRPr lang="en-US" sz="1600" dirty="0">
              <a:solidFill>
                <a:srgbClr val="000066"/>
              </a:solidFill>
            </a:endParaRPr>
          </a:p>
          <a:p>
            <a:pPr marL="0" indent="0" algn="r">
              <a:buNone/>
            </a:pPr>
            <a:endParaRPr lang="en-US" sz="1600" dirty="0" smtClean="0">
              <a:solidFill>
                <a:srgbClr val="00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37" y="533400"/>
            <a:ext cx="8534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/>
              <a:t>Medicare Part C – Medicare Advantage (</a:t>
            </a:r>
            <a:r>
              <a:rPr lang="en-US" sz="2900" dirty="0" err="1" smtClean="0"/>
              <a:t>con’t</a:t>
            </a:r>
            <a:r>
              <a:rPr lang="en-US" sz="2900" dirty="0" smtClean="0"/>
              <a:t>.)</a:t>
            </a:r>
            <a:endParaRPr lang="en-US" sz="2900" dirty="0"/>
          </a:p>
        </p:txBody>
      </p:sp>
      <p:pic>
        <p:nvPicPr>
          <p:cNvPr id="5122" name="Picture 2" descr="Medicare Advant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07" y="2057400"/>
            <a:ext cx="2057399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Enrollment in a Medicare Advantage Plan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76400"/>
            <a:ext cx="4648200" cy="3657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576"/>
              </a:spcBef>
            </a:pPr>
            <a:r>
              <a:rPr lang="en-US" sz="2400" dirty="0" smtClean="0"/>
              <a:t>You must be entitled to Medicare Part A </a:t>
            </a:r>
            <a:r>
              <a:rPr lang="en-US" sz="2400" u="sng" dirty="0" smtClean="0"/>
              <a:t>and</a:t>
            </a:r>
            <a:r>
              <a:rPr lang="en-US" sz="2400" dirty="0" smtClean="0"/>
              <a:t> enrolled in Medicare Part B.</a:t>
            </a:r>
          </a:p>
          <a:p>
            <a:pPr eaLnBrk="1" hangingPunct="1">
              <a:lnSpc>
                <a:spcPct val="90000"/>
              </a:lnSpc>
              <a:spcBef>
                <a:spcPts val="576"/>
              </a:spcBef>
            </a:pPr>
            <a:r>
              <a:rPr lang="en-US" sz="2400" dirty="0" smtClean="0"/>
              <a:t>You must be a permanent resident of the plan’s service area. </a:t>
            </a:r>
          </a:p>
          <a:p>
            <a:pPr eaLnBrk="1" hangingPunct="1">
              <a:lnSpc>
                <a:spcPct val="90000"/>
              </a:lnSpc>
              <a:spcBef>
                <a:spcPts val="576"/>
              </a:spcBef>
            </a:pPr>
            <a:r>
              <a:rPr lang="en-US" sz="2400" dirty="0" smtClean="0"/>
              <a:t>You must meet special criteria if you have been diagnosed with End-Stage Renal Disease (ESRD).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endParaRPr lang="en-US" sz="2800" dirty="0" smtClean="0"/>
          </a:p>
        </p:txBody>
      </p:sp>
      <p:pic>
        <p:nvPicPr>
          <p:cNvPr id="6146" name="Picture 2" descr="Image result for Enroll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0383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Medicare Supplement (“</a:t>
            </a:r>
            <a:r>
              <a:rPr lang="en-US" sz="3600" b="1" dirty="0" err="1" smtClean="0"/>
              <a:t>Medigap</a:t>
            </a:r>
            <a:r>
              <a:rPr lang="en-US" sz="3600" b="1" dirty="0" smtClean="0"/>
              <a:t>”) Insurance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idx="1"/>
          </p:nvPr>
        </p:nvSpPr>
        <p:spPr>
          <a:xfrm>
            <a:off x="762001" y="1049740"/>
            <a:ext cx="8229600" cy="420806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Private insurance policies that supplement </a:t>
            </a:r>
            <a:r>
              <a:rPr lang="en-US" sz="2200" dirty="0"/>
              <a:t>Original Medicare </a:t>
            </a:r>
            <a:r>
              <a:rPr lang="en-US" sz="2200" dirty="0" smtClean="0"/>
              <a:t>coverage</a:t>
            </a:r>
          </a:p>
          <a:p>
            <a:r>
              <a:rPr lang="en-US" sz="2200" dirty="0" smtClean="0"/>
              <a:t>Monthly premium</a:t>
            </a:r>
          </a:p>
          <a:p>
            <a:r>
              <a:rPr lang="en-US" sz="2200" dirty="0" smtClean="0"/>
              <a:t>Covers </a:t>
            </a:r>
            <a:r>
              <a:rPr lang="en-US" sz="2200" dirty="0"/>
              <a:t>some costs Original Medicare doesn’t pay</a:t>
            </a:r>
          </a:p>
          <a:p>
            <a:r>
              <a:rPr lang="en-US" sz="2200" dirty="0"/>
              <a:t>Medicare must approve and pay before the Medicare Supplement plan provides payment</a:t>
            </a:r>
          </a:p>
          <a:p>
            <a:r>
              <a:rPr lang="en-US" sz="2200" dirty="0"/>
              <a:t>Plans are standardized and can be purchased with varying coverage options</a:t>
            </a:r>
          </a:p>
          <a:p>
            <a:r>
              <a:rPr lang="en-US" sz="2200" dirty="0"/>
              <a:t>In most cases Medicare Supplement </a:t>
            </a:r>
            <a:r>
              <a:rPr lang="en-US" sz="2200" dirty="0" smtClean="0"/>
              <a:t>plans have </a:t>
            </a:r>
            <a:r>
              <a:rPr lang="en-US" sz="2200" dirty="0"/>
              <a:t>no provider networks</a:t>
            </a:r>
          </a:p>
          <a:p>
            <a:pPr marL="0" indent="0" algn="r">
              <a:buNone/>
            </a:pPr>
            <a:endParaRPr lang="en-US" sz="1600" dirty="0">
              <a:solidFill>
                <a:srgbClr val="000066"/>
              </a:solidFill>
            </a:endParaRPr>
          </a:p>
          <a:p>
            <a:pPr marL="0" indent="0" algn="r">
              <a:buNone/>
            </a:pPr>
            <a:endParaRPr lang="en-US" sz="1600" dirty="0" smtClean="0">
              <a:solidFill>
                <a:srgbClr val="000066"/>
              </a:solidFill>
            </a:endParaRPr>
          </a:p>
        </p:txBody>
      </p:sp>
      <p:pic>
        <p:nvPicPr>
          <p:cNvPr id="4098" name="Picture 2" descr="Image result for Medicare Supplemen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28575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A few important things to know: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idx="1"/>
          </p:nvPr>
        </p:nvSpPr>
        <p:spPr>
          <a:xfrm>
            <a:off x="2743200" y="845946"/>
            <a:ext cx="6096000" cy="517385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If there is a period of 63 or more days in a row when you don’t have Part D or other creditable prescription drug coverage, you could be charged a late enrollment penalty if you decide to enroll in a Part D plan later.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You can find out if a Medicare Part D penalty applies to you and how much, if any, will be added, to your monthly premium when you enroll in a plan</a:t>
            </a:r>
            <a:r>
              <a:rPr lang="en-US" sz="2400" dirty="0"/>
              <a:t>. The penalty amount may change from year to year.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The late enrollment penalty is assessed by Medicare.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If you qualify for a Low Income Subsidy from Medicare, also known as “Extra Help,” you don’t pay a late enrollment penalty.</a:t>
            </a:r>
          </a:p>
        </p:txBody>
      </p:sp>
      <p:pic>
        <p:nvPicPr>
          <p:cNvPr id="7170" name="Picture 2" descr="Image result for Penal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0488"/>
            <a:ext cx="27908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7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-63795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Enrollment Periods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993432"/>
              </p:ext>
            </p:extLst>
          </p:nvPr>
        </p:nvGraphicFramePr>
        <p:xfrm>
          <a:off x="228600" y="1222726"/>
          <a:ext cx="8686800" cy="519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3962400"/>
                <a:gridCol w="2110469"/>
                <a:gridCol w="1318531"/>
              </a:tblGrid>
              <a:tr h="617621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Enrollment Period</a:t>
                      </a:r>
                      <a:endParaRPr lang="en-US" sz="1700" dirty="0"/>
                    </a:p>
                  </a:txBody>
                  <a:tcPr marL="88232" marR="88232" marT="44116" marB="441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Description</a:t>
                      </a:r>
                      <a:endParaRPr lang="en-US" sz="1700" dirty="0"/>
                    </a:p>
                  </a:txBody>
                  <a:tcPr marL="88232" marR="88232" marT="44116" marB="441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When Are</a:t>
                      </a:r>
                      <a:r>
                        <a:rPr lang="en-US" sz="1700" baseline="0" dirty="0" smtClean="0"/>
                        <a:t> You Eligible?</a:t>
                      </a:r>
                      <a:endParaRPr lang="en-US" sz="1700" dirty="0"/>
                    </a:p>
                  </a:txBody>
                  <a:tcPr marL="88232" marR="88232" marT="44116" marB="441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Effective Date</a:t>
                      </a:r>
                      <a:endParaRPr lang="en-US" sz="1700" dirty="0"/>
                    </a:p>
                  </a:txBody>
                  <a:tcPr marL="88232" marR="88232" marT="44116" marB="44116" anchor="ctr"/>
                </a:tc>
              </a:tr>
              <a:tr h="1055253">
                <a:tc>
                  <a:txBody>
                    <a:bodyPr/>
                    <a:lstStyle/>
                    <a:p>
                      <a:r>
                        <a:rPr lang="en-US" sz="1350" b="1" dirty="0" smtClean="0">
                          <a:solidFill>
                            <a:schemeClr val="tx1"/>
                          </a:solidFill>
                        </a:rPr>
                        <a:t>Initial Coverage Election Period (ICEP)</a:t>
                      </a:r>
                      <a:endParaRPr lang="en-US" sz="1350" b="1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The period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during which a newly eligible Medicare beneficiary may enroll in a Medicare Advantage (MA) plan.  You can enroll in an MA plan with or without Part D coverage.  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 7 month period that includes the 3 months before you turn 65, your birth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month, and the 3 months after your turn 65.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Varies based on when you enroll.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</a:tr>
              <a:tr h="509821">
                <a:tc>
                  <a:txBody>
                    <a:bodyPr/>
                    <a:lstStyle/>
                    <a:p>
                      <a:r>
                        <a:rPr lang="en-US" sz="1350" b="1" dirty="0" smtClean="0">
                          <a:solidFill>
                            <a:schemeClr val="tx1"/>
                          </a:solidFill>
                        </a:rPr>
                        <a:t>Annual Election Period (AEP)</a:t>
                      </a:r>
                      <a:endParaRPr lang="en-US" sz="1350" b="1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During this time, you may join, switch, or leave an MA plan or Prescription Drug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Plan.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October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15 through December 7.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January 1</a:t>
                      </a:r>
                      <a:r>
                        <a:rPr lang="en-US" sz="13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 of the following year.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</a:tr>
              <a:tr h="1029369">
                <a:tc>
                  <a:txBody>
                    <a:bodyPr/>
                    <a:lstStyle/>
                    <a:p>
                      <a:r>
                        <a:rPr lang="en-US" sz="1350" b="1" dirty="0" smtClean="0">
                          <a:solidFill>
                            <a:schemeClr val="tx1"/>
                          </a:solidFill>
                        </a:rPr>
                        <a:t>Medicare Advantage Open Enrollment Period </a:t>
                      </a:r>
                      <a:endParaRPr lang="en-US" sz="1350" b="1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You have the opportunity to make one change to your coverage during this period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as follows:</a:t>
                      </a:r>
                    </a:p>
                    <a:p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▪  Switch to another Medicare Advantage Plan.  You can choose a plan that covers prescription drugs or one that does not cover prescription drugs.</a:t>
                      </a:r>
                    </a:p>
                    <a:p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▪  You can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disenroll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from a Medicare Advantage Plan and obtain coverage through Original Medicare.  If you choose to switch to Original Medicare, you have until March 31</a:t>
                      </a:r>
                      <a:r>
                        <a:rPr lang="en-US" sz="13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to join a separate Medicare  prescription drug plan to add drug coverage.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January 1 through March 31</a:t>
                      </a:r>
                      <a:r>
                        <a:rPr lang="en-US" sz="13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First day of the month  following receipt of your enrollment application.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</a:tr>
              <a:tr h="749969">
                <a:tc>
                  <a:txBody>
                    <a:bodyPr/>
                    <a:lstStyle/>
                    <a:p>
                      <a:r>
                        <a:rPr lang="en-US" sz="1350" b="1" dirty="0" smtClean="0">
                          <a:solidFill>
                            <a:schemeClr val="tx1"/>
                          </a:solidFill>
                        </a:rPr>
                        <a:t>Special Election Period (SEP)</a:t>
                      </a:r>
                      <a:endParaRPr lang="en-US" sz="1350" b="1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You can make changes to your Medicare Advantage and Medicare Part D coverage when certain events happen in your life.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Determined by CMS.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Varies based on when you enroll.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8232" marR="88232" marT="44116" marB="44116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533400"/>
            <a:ext cx="87630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b="0" dirty="0" smtClean="0"/>
              <a:t>When purchasing a </a:t>
            </a:r>
            <a:r>
              <a:rPr lang="en-US" b="0" dirty="0"/>
              <a:t>Medicare Advantage plan, there are certain times when you can sign up or make changes to coverage you already have.</a:t>
            </a:r>
          </a:p>
        </p:txBody>
      </p:sp>
    </p:spTree>
    <p:extLst>
      <p:ext uri="{BB962C8B-B14F-4D97-AF65-F5344CB8AC3E}">
        <p14:creationId xmlns:p14="http://schemas.microsoft.com/office/powerpoint/2010/main" val="2872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Extra Help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19200"/>
            <a:ext cx="8458200" cy="5029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 smtClean="0"/>
              <a:t>Are </a:t>
            </a:r>
            <a:r>
              <a:rPr lang="en-US" sz="4500" dirty="0"/>
              <a:t>you concerned about your prescription drug costs? </a:t>
            </a:r>
            <a:endParaRPr lang="en-US" sz="45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3800" b="1" dirty="0"/>
              <a:t>The Federal government has set aside money to help people with drug expenses, such as: </a:t>
            </a:r>
            <a:endParaRPr lang="en-US" sz="3800" dirty="0"/>
          </a:p>
          <a:p>
            <a:r>
              <a:rPr lang="en-US" sz="3500" dirty="0"/>
              <a:t>Monthly plan premium </a:t>
            </a:r>
          </a:p>
          <a:p>
            <a:r>
              <a:rPr lang="en-US" sz="3500" dirty="0"/>
              <a:t>Yearly deductible </a:t>
            </a:r>
          </a:p>
          <a:p>
            <a:r>
              <a:rPr lang="en-US" sz="3500" dirty="0"/>
              <a:t>Coinsurance </a:t>
            </a:r>
          </a:p>
          <a:p>
            <a:r>
              <a:rPr lang="en-US" sz="3500" dirty="0"/>
              <a:t>Copayments 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3800" b="1" dirty="0"/>
              <a:t>Call to see if you qualify. </a:t>
            </a:r>
            <a:endParaRPr lang="en-US" sz="3800" dirty="0"/>
          </a:p>
          <a:p>
            <a:r>
              <a:rPr lang="en-US" sz="3500" dirty="0"/>
              <a:t>1-800-MEDICARE (1-800-633-4227). </a:t>
            </a:r>
            <a:r>
              <a:rPr lang="en-US" sz="3500" dirty="0" smtClean="0"/>
              <a:t>TTY </a:t>
            </a:r>
            <a:r>
              <a:rPr lang="en-US" sz="3500" dirty="0"/>
              <a:t>users should call </a:t>
            </a:r>
            <a:r>
              <a:rPr lang="en-US" sz="3500" dirty="0" smtClean="0"/>
              <a:t>                        1-877-486-2048</a:t>
            </a:r>
            <a:r>
              <a:rPr lang="en-US" sz="3500" dirty="0"/>
              <a:t>, 24 hours a day, seven days a week </a:t>
            </a:r>
          </a:p>
          <a:p>
            <a:r>
              <a:rPr lang="en-US" sz="3500" dirty="0"/>
              <a:t>The Social Security office at 1-800-772-1213. </a:t>
            </a:r>
            <a:r>
              <a:rPr lang="en-US" sz="3500" dirty="0" smtClean="0"/>
              <a:t>TTY </a:t>
            </a:r>
            <a:r>
              <a:rPr lang="en-US" sz="3500" dirty="0"/>
              <a:t>users should call </a:t>
            </a:r>
            <a:r>
              <a:rPr lang="en-US" sz="3500" dirty="0" smtClean="0"/>
              <a:t>        1-800-325-0778 </a:t>
            </a:r>
            <a:r>
              <a:rPr lang="en-US" sz="3500" dirty="0"/>
              <a:t>between 7 a.m. - 7 p.m., Monday – Friday </a:t>
            </a:r>
          </a:p>
          <a:p>
            <a:r>
              <a:rPr lang="en-US" sz="3500" dirty="0"/>
              <a:t>Your state Medicaid office or visit www.Medicare.gov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81843" y="1600200"/>
            <a:ext cx="8534400" cy="77439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ts val="2800"/>
              </a:lnSpc>
              <a:spcBef>
                <a:spcPts val="0"/>
              </a:spcBef>
              <a:buNone/>
            </a:pPr>
            <a:r>
              <a:rPr lang="en-US" sz="4800" b="1" dirty="0" smtClean="0"/>
              <a:t>Why FHCP Medicare?</a:t>
            </a:r>
            <a:endParaRPr lang="en-US" sz="4800" dirty="0" smtClean="0"/>
          </a:p>
          <a:p>
            <a:pPr marL="3536950" indent="-223838">
              <a:lnSpc>
                <a:spcPts val="2800"/>
              </a:lnSpc>
              <a:spcBef>
                <a:spcPts val="600"/>
              </a:spcBef>
            </a:pPr>
            <a:endParaRPr lang="en-US" sz="2200" dirty="0" smtClean="0"/>
          </a:p>
        </p:txBody>
      </p:sp>
      <p:pic>
        <p:nvPicPr>
          <p:cNvPr id="10" name="Picture 2" descr="\\Fhcp.local\shared\Departments\Marketing\FHCP_Images\PICTURES_FOR_BISSY_AD\FHCP_Facilities_4-19-12\FHCP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3" b="26713"/>
          <a:stretch/>
        </p:blipFill>
        <p:spPr bwMode="auto">
          <a:xfrm>
            <a:off x="1605516" y="3124200"/>
            <a:ext cx="5897687" cy="2079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3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59391" y="368610"/>
            <a:ext cx="8534400" cy="6489390"/>
          </a:xfrm>
        </p:spPr>
        <p:txBody>
          <a:bodyPr>
            <a:normAutofit/>
          </a:bodyPr>
          <a:lstStyle/>
          <a:p>
            <a:pPr marL="0" indent="0" algn="ctr">
              <a:lnSpc>
                <a:spcPts val="28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2"/>
                </a:solidFill>
              </a:rPr>
              <a:t>The Good Life</a:t>
            </a:r>
          </a:p>
          <a:p>
            <a:pPr marL="0" indent="0" algn="ctr">
              <a:lnSpc>
                <a:spcPts val="2800"/>
              </a:lnSpc>
              <a:spcBef>
                <a:spcPts val="0"/>
              </a:spcBef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 … convenience, savings and service …</a:t>
            </a:r>
          </a:p>
          <a:p>
            <a:pPr marL="0" indent="0" eaLnBrk="1" hangingPunct="1">
              <a:lnSpc>
                <a:spcPts val="28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eaLnBrk="1" hangingPunct="1">
              <a:lnSpc>
                <a:spcPts val="2800"/>
              </a:lnSpc>
              <a:spcBef>
                <a:spcPts val="0"/>
              </a:spcBef>
              <a:buNone/>
            </a:pPr>
            <a:r>
              <a:rPr lang="en-US" sz="2400" b="1" u="sng" dirty="0" smtClean="0">
                <a:cs typeface="Times New Roman"/>
              </a:rPr>
              <a:t>Convenience </a:t>
            </a:r>
            <a:r>
              <a:rPr lang="en-US" sz="2400" dirty="0" smtClean="0">
                <a:cs typeface="Times New Roman"/>
              </a:rPr>
              <a:t> 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en-US" sz="2400" dirty="0" smtClean="0">
                <a:cs typeface="Times New Roman"/>
              </a:rPr>
              <a:t>Multiple, all-in-one health care facilities, many offering lab, pharmacy, and provider services under one roof.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en-US" sz="2400" dirty="0" smtClean="0">
                <a:cs typeface="Times New Roman"/>
              </a:rPr>
              <a:t>Members-only pharmacies with individualized, one-on-one</a:t>
            </a:r>
          </a:p>
          <a:p>
            <a:pPr marL="0" indent="0" eaLnBrk="1" hangingPunct="1">
              <a:lnSpc>
                <a:spcPts val="2800"/>
              </a:lnSpc>
              <a:spcBef>
                <a:spcPts val="0"/>
              </a:spcBef>
              <a:buNone/>
            </a:pPr>
            <a:r>
              <a:rPr lang="en-US" sz="2400" dirty="0" smtClean="0">
                <a:cs typeface="Times New Roman"/>
              </a:rPr>
              <a:t>     consultation with pharmacists available.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en-US" sz="2400" b="1" i="1" dirty="0" smtClean="0">
                <a:cs typeface="Times New Roman"/>
              </a:rPr>
              <a:t>Local</a:t>
            </a:r>
            <a:r>
              <a:rPr lang="en-US" sz="2400" dirty="0" smtClean="0">
                <a:cs typeface="Times New Roman"/>
              </a:rPr>
              <a:t> Customer Service to answer your questions, address coverage concerns or help you find a provider or facility near you.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en-US" sz="2400" dirty="0" smtClean="0">
                <a:cs typeface="Times New Roman"/>
              </a:rPr>
              <a:t>Electronic Health Record System connecting FHCP providers with the most up-to-date patient health information.</a:t>
            </a:r>
          </a:p>
          <a:p>
            <a:pPr marL="0" indent="0" eaLnBrk="1" hangingPunct="1">
              <a:lnSpc>
                <a:spcPts val="2800"/>
              </a:lnSpc>
              <a:spcBef>
                <a:spcPts val="0"/>
              </a:spcBef>
              <a:buNone/>
            </a:pPr>
            <a:r>
              <a:rPr lang="en-US" sz="2400" dirty="0" smtClean="0">
                <a:cs typeface="Times New Roman"/>
              </a:rPr>
              <a:t>-    Member Portal Account.</a:t>
            </a:r>
          </a:p>
          <a:p>
            <a:pPr marL="0" indent="0" eaLnBrk="1" hangingPunct="1">
              <a:lnSpc>
                <a:spcPts val="2800"/>
              </a:lnSpc>
              <a:spcBef>
                <a:spcPts val="0"/>
              </a:spcBef>
              <a:buNone/>
            </a:pPr>
            <a:endParaRPr lang="en-US" sz="2200" dirty="0" smtClean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lnSpc>
                <a:spcPts val="2800"/>
              </a:lnSpc>
              <a:spcBef>
                <a:spcPts val="0"/>
              </a:spcBef>
              <a:buNone/>
            </a:pPr>
            <a:endParaRPr lang="en-US" sz="2200" dirty="0" smtClean="0">
              <a:solidFill>
                <a:srgbClr val="000066"/>
              </a:solidFill>
            </a:endParaRPr>
          </a:p>
        </p:txBody>
      </p:sp>
      <p:pic>
        <p:nvPicPr>
          <p:cNvPr id="1026" name="Picture 2" descr="C:\Users\cmartinez\AppData\Local\Microsoft\Windows\Temporary Internet Files\Content.IE5\LU9IW6OF\GiWSP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38200" y="381000"/>
            <a:ext cx="7467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 smtClean="0">
                <a:latin typeface="+mj-lt"/>
                <a:ea typeface="+mj-ea"/>
                <a:cs typeface="+mj-cs"/>
              </a:rPr>
              <a:t>FHCP Provider Network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3400" y="1143000"/>
            <a:ext cx="80772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fontAlgn="auto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n-lt"/>
              </a:rPr>
              <a:t>Extensive </a:t>
            </a:r>
            <a:r>
              <a:rPr lang="en-US" sz="2200" b="0" dirty="0">
                <a:latin typeface="+mn-lt"/>
              </a:rPr>
              <a:t>provider network that </a:t>
            </a:r>
            <a:r>
              <a:rPr lang="en-US" sz="2200" b="0" dirty="0" smtClean="0">
                <a:latin typeface="+mn-lt"/>
              </a:rPr>
              <a:t>assures timely </a:t>
            </a:r>
            <a:r>
              <a:rPr lang="en-US" sz="2200" b="0" dirty="0">
                <a:latin typeface="+mn-lt"/>
              </a:rPr>
              <a:t>access to care in locations that are conveniently located throughout Volusia, </a:t>
            </a:r>
            <a:r>
              <a:rPr lang="en-US" sz="2200" b="0" dirty="0" smtClean="0">
                <a:latin typeface="+mn-lt"/>
              </a:rPr>
              <a:t>Flagler, Seminole, Brevard and St. Johns Counties </a:t>
            </a:r>
          </a:p>
          <a:p>
            <a:pPr marL="342900" lvl="0" indent="-342900" algn="l" fontAlgn="auto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n-lt"/>
              </a:rPr>
              <a:t>FHCP has over 6,500 providers in our service area.  </a:t>
            </a:r>
          </a:p>
          <a:p>
            <a:pPr marL="342900" indent="-342900" algn="l">
              <a:lnSpc>
                <a:spcPct val="85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0" dirty="0" smtClean="0">
                <a:latin typeface="+mn-lt"/>
              </a:rPr>
              <a:t>Your PCP leads a team that coordinates the care you receive </a:t>
            </a:r>
          </a:p>
          <a:p>
            <a:pPr marL="342900" lvl="0" indent="-342900" algn="l">
              <a:lnSpc>
                <a:spcPct val="85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0" dirty="0" smtClean="0">
                <a:latin typeface="+mn-lt"/>
              </a:rPr>
              <a:t>The following five specialties </a:t>
            </a:r>
            <a:r>
              <a:rPr lang="en-US" sz="2200" b="0" dirty="0">
                <a:latin typeface="+mn-lt"/>
              </a:rPr>
              <a:t>do not need a referral (open access): </a:t>
            </a:r>
            <a:r>
              <a:rPr lang="en-US" sz="2200" b="0" dirty="0" smtClean="0">
                <a:latin typeface="+mn-lt"/>
              </a:rPr>
              <a:t>Dermatology</a:t>
            </a:r>
            <a:r>
              <a:rPr lang="en-US" sz="2200" b="0" dirty="0">
                <a:latin typeface="+mn-lt"/>
              </a:rPr>
              <a:t>, </a:t>
            </a:r>
            <a:r>
              <a:rPr lang="en-US" sz="2200" b="0" dirty="0" smtClean="0">
                <a:latin typeface="+mn-lt"/>
              </a:rPr>
              <a:t>Podiatry, </a:t>
            </a:r>
            <a:r>
              <a:rPr lang="en-US" sz="2200" b="0" dirty="0">
                <a:latin typeface="+mn-lt"/>
              </a:rPr>
              <a:t>Optometry, </a:t>
            </a:r>
            <a:r>
              <a:rPr lang="en-US" sz="2200" b="0" dirty="0" smtClean="0">
                <a:latin typeface="+mn-lt"/>
              </a:rPr>
              <a:t>Gynecology</a:t>
            </a:r>
            <a:r>
              <a:rPr lang="en-US" sz="2200" b="0" dirty="0">
                <a:latin typeface="+mn-lt"/>
              </a:rPr>
              <a:t>, and </a:t>
            </a:r>
            <a:r>
              <a:rPr lang="en-US" sz="2200" b="0" dirty="0" smtClean="0">
                <a:latin typeface="+mn-lt"/>
              </a:rPr>
              <a:t>Chiropractic</a:t>
            </a:r>
            <a:endParaRPr lang="en-US" sz="2200" b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66"/>
              </a:solidFill>
            </a:endParaRPr>
          </a:p>
          <a:p>
            <a:pPr lvl="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0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1" y="5410200"/>
            <a:ext cx="708659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66"/>
                </a:solidFill>
                <a:latin typeface="+mn-lt"/>
              </a:rPr>
              <a:t>To find out if a particular provider accepts your plan visit:</a:t>
            </a:r>
            <a:r>
              <a:rPr lang="en-US" sz="1400" b="0" dirty="0">
                <a:solidFill>
                  <a:srgbClr val="00B050"/>
                </a:solidFill>
                <a:latin typeface="+mn-lt"/>
              </a:rPr>
              <a:t>  </a:t>
            </a: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rgbClr val="00B050"/>
                </a:solidFill>
                <a:latin typeface="+mn-lt"/>
                <a:hlinkClick r:id="rId3"/>
              </a:rPr>
              <a:t>&lt;www.fhcpmedicare.com</a:t>
            </a:r>
            <a:r>
              <a:rPr lang="en-US" sz="1400" b="0" dirty="0" smtClean="0">
                <a:solidFill>
                  <a:srgbClr val="00B050"/>
                </a:solidFill>
                <a:latin typeface="+mn-lt"/>
              </a:rPr>
              <a:t>&gt; </a:t>
            </a:r>
            <a:r>
              <a:rPr lang="en-US" sz="1400" b="0" dirty="0" smtClean="0">
                <a:solidFill>
                  <a:srgbClr val="000066"/>
                </a:solidFill>
                <a:latin typeface="+mn-lt"/>
              </a:rPr>
              <a:t>and </a:t>
            </a:r>
            <a:r>
              <a:rPr lang="en-US" sz="1400" b="0" dirty="0">
                <a:solidFill>
                  <a:srgbClr val="000066"/>
                </a:solidFill>
                <a:latin typeface="+mn-lt"/>
              </a:rPr>
              <a:t>click on “find a </a:t>
            </a:r>
            <a:r>
              <a:rPr lang="en-US" sz="1400" b="0" dirty="0" smtClean="0">
                <a:solidFill>
                  <a:srgbClr val="000066"/>
                </a:solidFill>
                <a:latin typeface="+mn-lt"/>
              </a:rPr>
              <a:t>provider.”  </a:t>
            </a:r>
            <a:endParaRPr lang="en-US" sz="1400" b="0" dirty="0">
              <a:solidFill>
                <a:srgbClr val="000066"/>
              </a:solidFill>
              <a:latin typeface="+mn-lt"/>
            </a:endParaRP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66"/>
                </a:solidFill>
                <a:latin typeface="+mn-lt"/>
              </a:rPr>
              <a:t>Please make sure that your provider is in our </a:t>
            </a:r>
            <a:r>
              <a:rPr lang="en-US" sz="1400" b="0" dirty="0" smtClean="0">
                <a:solidFill>
                  <a:srgbClr val="000066"/>
                </a:solidFill>
                <a:latin typeface="+mn-lt"/>
              </a:rPr>
              <a:t>network.</a:t>
            </a:r>
            <a:endParaRPr lang="en-US" sz="1400" b="0" dirty="0">
              <a:latin typeface="+mn-lt"/>
            </a:endParaRPr>
          </a:p>
        </p:txBody>
      </p:sp>
      <p:pic>
        <p:nvPicPr>
          <p:cNvPr id="1026" name="Picture 2" descr="\\Fhcp.local\shared\Departments\Marketing\FHCP_Images\Photographer_shots_Facilities_3_19_11\FHCP_Facilities_4-19-12\FHCP_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25478" r="4668" b="29475"/>
          <a:stretch/>
        </p:blipFill>
        <p:spPr bwMode="auto">
          <a:xfrm>
            <a:off x="907577" y="3581400"/>
            <a:ext cx="7328846" cy="1752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388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400" b="1" u="sng" dirty="0" smtClean="0"/>
              <a:t>Out-of-Network Services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066800"/>
            <a:ext cx="830580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spcBef>
                <a:spcPts val="900"/>
              </a:spcBef>
              <a:buNone/>
            </a:pPr>
            <a:r>
              <a:rPr lang="en-US" sz="2200" dirty="0" smtClean="0"/>
              <a:t>Out-of</a:t>
            </a:r>
            <a:r>
              <a:rPr lang="en-US" sz="2200" dirty="0"/>
              <a:t>-</a:t>
            </a:r>
            <a:r>
              <a:rPr lang="en-US" sz="2200" dirty="0" smtClean="0"/>
              <a:t>network coverage is limited to emergency care, urgent care, and kidney dialysis services, including associated hospital care, you receive while outside the plan’s service area.</a:t>
            </a:r>
          </a:p>
          <a:p>
            <a:pPr marL="0" indent="0" eaLnBrk="1" hangingPunct="1">
              <a:lnSpc>
                <a:spcPct val="85000"/>
              </a:lnSpc>
              <a:spcBef>
                <a:spcPts val="900"/>
              </a:spcBef>
              <a:buNone/>
            </a:pPr>
            <a:endParaRPr lang="en-US" sz="2200" dirty="0"/>
          </a:p>
        </p:txBody>
      </p:sp>
      <p:pic>
        <p:nvPicPr>
          <p:cNvPr id="9220" name="Picture 4" descr="Image result for US T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21341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828800"/>
            <a:ext cx="8534400" cy="490696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ts val="2800"/>
              </a:lnSpc>
              <a:spcBef>
                <a:spcPts val="0"/>
              </a:spcBef>
              <a:buNone/>
            </a:pPr>
            <a:endParaRPr lang="en-US" sz="2400" b="1" dirty="0" smtClean="0"/>
          </a:p>
          <a:p>
            <a:pPr marL="0" indent="0" algn="ctr" eaLnBrk="1" hangingPunct="1">
              <a:lnSpc>
                <a:spcPts val="2800"/>
              </a:lnSpc>
              <a:spcBef>
                <a:spcPts val="0"/>
              </a:spcBef>
              <a:buNone/>
            </a:pPr>
            <a:r>
              <a:rPr lang="en-US" sz="2400" b="1" dirty="0" smtClean="0"/>
              <a:t>FHCP Medicare is administered by Florida Health Care Plan, Inc., and has been caring for Florida residents for over 44 years.  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 smtClean="0"/>
          </a:p>
          <a:p>
            <a:pPr marL="346075" indent="-234950">
              <a:lnSpc>
                <a:spcPts val="3000"/>
              </a:lnSpc>
              <a:spcBef>
                <a:spcPts val="0"/>
              </a:spcBef>
            </a:pPr>
            <a:r>
              <a:rPr lang="en-US" sz="2200" dirty="0" smtClean="0"/>
              <a:t>Focused </a:t>
            </a:r>
            <a:r>
              <a:rPr lang="en-US" sz="2200" dirty="0"/>
              <a:t>on Quality of Care, Preventive Services, and Health &amp; Wellness through a Patient-Centered Medical Home Approach</a:t>
            </a:r>
          </a:p>
          <a:p>
            <a:pPr marL="346075" indent="-234950">
              <a:lnSpc>
                <a:spcPts val="3000"/>
              </a:lnSpc>
              <a:spcBef>
                <a:spcPts val="0"/>
              </a:spcBef>
            </a:pPr>
            <a:endParaRPr lang="en-US" sz="2200" dirty="0" smtClean="0"/>
          </a:p>
          <a:p>
            <a:pPr marL="346075" indent="-234950">
              <a:lnSpc>
                <a:spcPts val="3000"/>
              </a:lnSpc>
              <a:spcBef>
                <a:spcPts val="0"/>
              </a:spcBef>
            </a:pPr>
            <a:r>
              <a:rPr lang="en-US" sz="2200" dirty="0" smtClean="0"/>
              <a:t>Dedicated agents, like me, are here to give you personal service and help you find the right plan at a price you can afford</a:t>
            </a:r>
          </a:p>
          <a:p>
            <a:pPr marL="346075" indent="-234950">
              <a:lnSpc>
                <a:spcPts val="3000"/>
              </a:lnSpc>
              <a:spcBef>
                <a:spcPts val="0"/>
              </a:spcBef>
            </a:pPr>
            <a:endParaRPr lang="en-US" sz="2200" dirty="0" smtClean="0"/>
          </a:p>
          <a:p>
            <a:pPr marL="346075" indent="-234950">
              <a:lnSpc>
                <a:spcPts val="3000"/>
              </a:lnSpc>
              <a:spcBef>
                <a:spcPts val="0"/>
              </a:spcBef>
            </a:pPr>
            <a:r>
              <a:rPr lang="en-US" sz="2200" dirty="0" smtClean="0"/>
              <a:t>Local, caring, and accessible staff available in person or on the phone</a:t>
            </a:r>
          </a:p>
          <a:p>
            <a:pPr marL="3536950" indent="-223838">
              <a:lnSpc>
                <a:spcPts val="2800"/>
              </a:lnSpc>
              <a:spcBef>
                <a:spcPts val="600"/>
              </a:spcBef>
            </a:pPr>
            <a:endParaRPr lang="en-US" sz="2200" dirty="0" smtClean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1023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WELCOME!  </a:t>
            </a:r>
            <a:endParaRPr lang="en-US" sz="3600" dirty="0"/>
          </a:p>
        </p:txBody>
      </p:sp>
      <p:pic>
        <p:nvPicPr>
          <p:cNvPr id="8200" name="Picture 8" descr="Image result for Friendly seni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15963"/>
            <a:ext cx="28575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5222"/>
            <a:ext cx="8839200" cy="838200"/>
          </a:xfrm>
        </p:spPr>
        <p:txBody>
          <a:bodyPr>
            <a:normAutofit/>
          </a:bodyPr>
          <a:lstStyle/>
          <a:p>
            <a:pPr lvl="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u="sng" dirty="0" smtClean="0"/>
              <a:t>Pharmacy Network</a:t>
            </a:r>
            <a:endParaRPr lang="en-US" sz="2400" u="sng" dirty="0"/>
          </a:p>
        </p:txBody>
      </p:sp>
      <p:sp>
        <p:nvSpPr>
          <p:cNvPr id="6" name="Rectangle 5"/>
          <p:cNvSpPr/>
          <p:nvPr/>
        </p:nvSpPr>
        <p:spPr>
          <a:xfrm>
            <a:off x="609600" y="1173422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FontTx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 algn="l" eaLnBrk="1" hangingPunct="1"/>
            <a:endParaRPr lang="en-US" dirty="0" smtClean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533400"/>
            <a:ext cx="509289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l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u="sng" dirty="0" smtClean="0">
                <a:latin typeface="+mn-lt"/>
              </a:rPr>
              <a:t>Preferred Pharmacies</a:t>
            </a:r>
          </a:p>
          <a:p>
            <a:pPr marL="731520" lvl="1" indent="-274320" algn="l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FHCP Preferred Pharmacy Locations</a:t>
            </a:r>
            <a:endParaRPr lang="en-US" sz="2200" b="0" dirty="0">
              <a:latin typeface="+mn-lt"/>
            </a:endParaRPr>
          </a:p>
          <a:p>
            <a:pPr marL="731520" lvl="1" indent="-274320" algn="l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b="0" dirty="0">
                <a:latin typeface="+mn-lt"/>
              </a:rPr>
              <a:t>Prescriptions available at a lower </a:t>
            </a:r>
            <a:r>
              <a:rPr lang="en-US" sz="2200" b="0" dirty="0" smtClean="0">
                <a:latin typeface="+mn-lt"/>
              </a:rPr>
              <a:t>out-of-pocket </a:t>
            </a:r>
            <a:r>
              <a:rPr lang="en-US" sz="2200" b="0" dirty="0">
                <a:latin typeface="+mn-lt"/>
              </a:rPr>
              <a:t>cost</a:t>
            </a:r>
          </a:p>
          <a:p>
            <a:pPr marL="274320" indent="-274320" algn="l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u="sng" dirty="0" smtClean="0">
                <a:latin typeface="+mn-lt"/>
              </a:rPr>
              <a:t>Standard Retail Pharmacies </a:t>
            </a:r>
          </a:p>
          <a:p>
            <a:pPr marL="731520" lvl="1" indent="-274320" algn="l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Standard </a:t>
            </a:r>
            <a:r>
              <a:rPr lang="en-US" sz="2200" b="0" dirty="0">
                <a:latin typeface="+mn-lt"/>
              </a:rPr>
              <a:t>Retail </a:t>
            </a:r>
            <a:r>
              <a:rPr lang="en-US" sz="2200" b="0" dirty="0" smtClean="0">
                <a:latin typeface="+mn-lt"/>
              </a:rPr>
              <a:t>Cost-Sharing</a:t>
            </a:r>
            <a:endParaRPr lang="en-US" sz="2200" b="0" dirty="0">
              <a:latin typeface="+mn-lt"/>
            </a:endParaRPr>
          </a:p>
          <a:p>
            <a:pPr marL="731520" lvl="1" indent="-274320" algn="l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Publix, Walgreens &amp; Winn Dixie Locations</a:t>
            </a:r>
            <a:endParaRPr lang="en-US" sz="2200" b="0" dirty="0">
              <a:latin typeface="+mn-lt"/>
            </a:endParaRPr>
          </a:p>
          <a:p>
            <a:pPr marL="274320" indent="-274320" algn="l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u="sng" dirty="0">
                <a:latin typeface="+mn-lt"/>
              </a:rPr>
              <a:t>FHCP’s Mail-Order service </a:t>
            </a:r>
            <a:endParaRPr lang="en-US" sz="2200" u="sng" dirty="0" smtClean="0">
              <a:latin typeface="+mn-lt"/>
            </a:endParaRPr>
          </a:p>
          <a:p>
            <a:pPr marL="731520" lvl="1" indent="-274320" algn="l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Standard </a:t>
            </a:r>
            <a:r>
              <a:rPr lang="en-US" sz="2200" b="0" dirty="0">
                <a:latin typeface="+mn-lt"/>
              </a:rPr>
              <a:t>Mail </a:t>
            </a:r>
            <a:r>
              <a:rPr lang="en-US" sz="2200" b="0" dirty="0" smtClean="0">
                <a:latin typeface="+mn-lt"/>
              </a:rPr>
              <a:t>Order Cost-Sharing</a:t>
            </a:r>
            <a:endParaRPr lang="en-US" sz="2200" b="0" dirty="0">
              <a:latin typeface="+mn-lt"/>
            </a:endParaRPr>
          </a:p>
          <a:p>
            <a:pPr marL="731520" lvl="1" indent="-274320" algn="l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b="0" dirty="0">
                <a:latin typeface="+mn-lt"/>
              </a:rPr>
              <a:t>Up to a </a:t>
            </a:r>
            <a:r>
              <a:rPr lang="en-US" sz="2200" b="0" dirty="0" smtClean="0">
                <a:latin typeface="+mn-lt"/>
              </a:rPr>
              <a:t>three-month </a:t>
            </a:r>
            <a:r>
              <a:rPr lang="en-US" sz="2200" b="0" dirty="0">
                <a:latin typeface="+mn-lt"/>
              </a:rPr>
              <a:t>supply is available with </a:t>
            </a:r>
            <a:r>
              <a:rPr lang="en-US" sz="2200" b="0" dirty="0" smtClean="0">
                <a:latin typeface="+mn-lt"/>
              </a:rPr>
              <a:t>standard free shipping</a:t>
            </a:r>
          </a:p>
          <a:p>
            <a:pPr marL="731520" lvl="1" indent="-274320" algn="l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Typically, mail-order drugs arrive within 7 to 10 days</a:t>
            </a:r>
          </a:p>
          <a:p>
            <a:endParaRPr lang="en-US" sz="2100" b="0" dirty="0" smtClean="0">
              <a:solidFill>
                <a:srgbClr val="000066"/>
              </a:solidFill>
              <a:latin typeface="+mn-lt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000066"/>
              </a:solidFill>
              <a:latin typeface="+mn-lt"/>
            </a:endParaRPr>
          </a:p>
          <a:p>
            <a:pPr marL="34290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000066"/>
              </a:solidFill>
            </a:endParaRPr>
          </a:p>
          <a:p>
            <a:pPr marL="34290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0" dirty="0">
              <a:solidFill>
                <a:srgbClr val="00B0F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381500" y="5181600"/>
            <a:ext cx="39498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algn="ctr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solidFill>
                  <a:srgbClr val="000066"/>
                </a:solidFill>
                <a:latin typeface="+mn-lt"/>
              </a:rPr>
              <a:t>For a complete listing of FHCP’s </a:t>
            </a:r>
            <a:r>
              <a:rPr lang="en-US" sz="1400" b="0" dirty="0" smtClean="0">
                <a:solidFill>
                  <a:srgbClr val="000066"/>
                </a:solidFill>
                <a:latin typeface="+mn-lt"/>
              </a:rPr>
              <a:t>pharmacy </a:t>
            </a:r>
            <a:r>
              <a:rPr lang="en-US" sz="1400" b="0" dirty="0">
                <a:solidFill>
                  <a:srgbClr val="000066"/>
                </a:solidFill>
                <a:latin typeface="+mn-lt"/>
              </a:rPr>
              <a:t>network, please visit </a:t>
            </a:r>
            <a:r>
              <a:rPr lang="en-US" sz="1400" b="0" dirty="0" smtClean="0">
                <a:solidFill>
                  <a:srgbClr val="00B050"/>
                </a:solidFill>
                <a:latin typeface="+mn-lt"/>
              </a:rPr>
              <a:t> &lt;</a:t>
            </a:r>
            <a:r>
              <a:rPr lang="en-US" sz="1400" b="0" dirty="0" smtClean="0">
                <a:solidFill>
                  <a:srgbClr val="00B050"/>
                </a:solidFill>
                <a:latin typeface="+mn-lt"/>
                <a:hlinkClick r:id="rId4"/>
              </a:rPr>
              <a:t>www.fhcpmedicare.com</a:t>
            </a:r>
            <a:r>
              <a:rPr lang="en-US" sz="1400" b="0" dirty="0" smtClean="0">
                <a:solidFill>
                  <a:srgbClr val="00B050"/>
                </a:solidFill>
                <a:latin typeface="+mn-lt"/>
              </a:rPr>
              <a:t>&gt; </a:t>
            </a:r>
            <a:br>
              <a:rPr lang="en-US" sz="1400" b="0" dirty="0" smtClean="0">
                <a:solidFill>
                  <a:srgbClr val="00B050"/>
                </a:solidFill>
                <a:latin typeface="+mn-lt"/>
              </a:rPr>
            </a:br>
            <a:r>
              <a:rPr lang="en-US" sz="1400" b="0" dirty="0" smtClean="0">
                <a:solidFill>
                  <a:srgbClr val="000066"/>
                </a:solidFill>
                <a:latin typeface="+mn-lt"/>
              </a:rPr>
              <a:t>and </a:t>
            </a:r>
            <a:r>
              <a:rPr lang="en-US" sz="1400" b="0" dirty="0">
                <a:solidFill>
                  <a:srgbClr val="000066"/>
                </a:solidFill>
                <a:latin typeface="+mn-lt"/>
              </a:rPr>
              <a:t>click on “find a </a:t>
            </a:r>
            <a:r>
              <a:rPr lang="en-US" sz="1400" b="0" dirty="0" smtClean="0">
                <a:solidFill>
                  <a:srgbClr val="000066"/>
                </a:solidFill>
                <a:latin typeface="+mn-lt"/>
              </a:rPr>
              <a:t>pharmacy.”</a:t>
            </a:r>
            <a:endParaRPr lang="en-US" sz="1400" b="0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9" name="Picture 2" descr="\\Fhcp.local\shared\Departments\Marketing\FHCP_Images\Photographer_shots_Facilities_3_19_11\Daytona_Beach\_DSC728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1" r="42326" b="14614"/>
          <a:stretch/>
        </p:blipFill>
        <p:spPr bwMode="auto">
          <a:xfrm>
            <a:off x="446566" y="1620908"/>
            <a:ext cx="3048001" cy="38898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7" y="228600"/>
            <a:ext cx="8839200" cy="838200"/>
          </a:xfrm>
        </p:spPr>
        <p:txBody>
          <a:bodyPr>
            <a:norm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/>
              <a:t>Formulary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173422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FontTx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 algn="l" eaLnBrk="1" hangingPunct="1"/>
            <a:endParaRPr lang="en-US" dirty="0" smtClean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142" y="927200"/>
            <a:ext cx="8610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600" b="0" dirty="0" smtClean="0">
                <a:latin typeface="+mn-lt"/>
              </a:rPr>
              <a:t>FHCP’s Formulary covers all drug classes required by Medicare. 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2292" y="2338133"/>
            <a:ext cx="4529901" cy="301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52399" y="1676400"/>
            <a:ext cx="44196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l" fontAlgn="auto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n-lt"/>
              </a:rPr>
              <a:t>Although our formulary includes many drug choices, it does not cover every medication.  Please carefully review our formulary located at &lt;</a:t>
            </a:r>
            <a:r>
              <a:rPr lang="en-US" sz="2400" b="0" dirty="0" smtClean="0">
                <a:latin typeface="+mn-lt"/>
                <a:hlinkClick r:id="rId5"/>
              </a:rPr>
              <a:t>www.fhcpmedicare.com</a:t>
            </a:r>
            <a:r>
              <a:rPr lang="en-US" sz="2400" b="0" dirty="0" smtClean="0">
                <a:latin typeface="+mn-lt"/>
              </a:rPr>
              <a:t>&gt; before choosing your plan.</a:t>
            </a:r>
          </a:p>
          <a:p>
            <a:pPr marL="274320" indent="-274320" algn="l" fontAlgn="auto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n-lt"/>
              </a:rPr>
              <a:t>Our plan has drug tiers that identify the type and cost of covered medications which you can also find at &lt;</a:t>
            </a:r>
            <a:r>
              <a:rPr lang="en-US" sz="2400" b="0" dirty="0" smtClean="0">
                <a:latin typeface="+mn-lt"/>
                <a:hlinkClick r:id="rId6"/>
              </a:rPr>
              <a:t>www.fhcpmedicare.com</a:t>
            </a:r>
            <a:r>
              <a:rPr lang="en-US" sz="2400" b="0" dirty="0" smtClean="0">
                <a:latin typeface="+mn-lt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25749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Formulary Features</a:t>
            </a:r>
            <a:endParaRPr lang="en-US" sz="3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173422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FontTx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 algn="l" eaLnBrk="1" hangingPunct="1"/>
            <a:endParaRPr lang="en-US" dirty="0" smtClean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17994"/>
            <a:ext cx="8839200" cy="587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0" indent="-225425" algn="l">
              <a:lnSpc>
                <a:spcPts val="21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b="0" u="sng" dirty="0" smtClean="0">
                <a:latin typeface="+mn-lt"/>
              </a:rPr>
              <a:t>Medication Transition</a:t>
            </a:r>
            <a:r>
              <a:rPr lang="en-US" sz="2100" b="0" dirty="0" smtClean="0">
                <a:latin typeface="+mn-lt"/>
              </a:rPr>
              <a:t>:  FHCP </a:t>
            </a:r>
            <a:r>
              <a:rPr lang="en-US" sz="2100" b="0" dirty="0">
                <a:latin typeface="+mn-lt"/>
              </a:rPr>
              <a:t>will allow a one-time transition supply </a:t>
            </a:r>
            <a:r>
              <a:rPr lang="en-US" sz="2100" b="0" dirty="0" smtClean="0">
                <a:latin typeface="+mn-lt"/>
              </a:rPr>
              <a:t>within 90 days of enrollment at </a:t>
            </a:r>
            <a:r>
              <a:rPr lang="en-US" sz="2100" b="0" dirty="0">
                <a:latin typeface="+mn-lt"/>
              </a:rPr>
              <a:t>a covered rate unless medication is being used for a condition </a:t>
            </a:r>
            <a:r>
              <a:rPr lang="en-US" sz="2100" b="0" dirty="0" smtClean="0">
                <a:latin typeface="+mn-lt"/>
              </a:rPr>
              <a:t>that is </a:t>
            </a:r>
            <a:r>
              <a:rPr lang="en-US" sz="2100" b="0" dirty="0">
                <a:latin typeface="+mn-lt"/>
              </a:rPr>
              <a:t>not covered by your </a:t>
            </a:r>
            <a:r>
              <a:rPr lang="en-US" sz="2100" b="0" dirty="0" smtClean="0">
                <a:latin typeface="+mn-lt"/>
              </a:rPr>
              <a:t>plan</a:t>
            </a:r>
            <a:r>
              <a:rPr lang="en-US" sz="2100" b="0" dirty="0">
                <a:latin typeface="+mn-lt"/>
              </a:rPr>
              <a:t> </a:t>
            </a:r>
            <a:r>
              <a:rPr lang="en-US" sz="2100" b="0" dirty="0" smtClean="0">
                <a:latin typeface="+mn-lt"/>
              </a:rPr>
              <a:t>(example: cosmetic </a:t>
            </a:r>
            <a:r>
              <a:rPr lang="en-US" sz="2100" b="0" dirty="0">
                <a:latin typeface="+mn-lt"/>
              </a:rPr>
              <a:t>medication </a:t>
            </a:r>
            <a:r>
              <a:rPr lang="en-US" sz="2100" b="0" dirty="0" smtClean="0">
                <a:latin typeface="+mn-lt"/>
              </a:rPr>
              <a:t>for growing </a:t>
            </a:r>
            <a:r>
              <a:rPr lang="en-US" sz="2100" b="0" dirty="0">
                <a:latin typeface="+mn-lt"/>
              </a:rPr>
              <a:t>eye lashes).  The transition supply may be </a:t>
            </a:r>
            <a:r>
              <a:rPr lang="en-US" sz="2100" b="0" dirty="0" smtClean="0">
                <a:latin typeface="+mn-lt"/>
              </a:rPr>
              <a:t>up to </a:t>
            </a:r>
            <a:r>
              <a:rPr lang="en-US" sz="2100" b="0" dirty="0">
                <a:latin typeface="+mn-lt"/>
              </a:rPr>
              <a:t>a </a:t>
            </a:r>
            <a:r>
              <a:rPr lang="en-US" sz="2100" b="0" dirty="0" smtClean="0">
                <a:latin typeface="+mn-lt"/>
              </a:rPr>
              <a:t>31-day </a:t>
            </a:r>
            <a:r>
              <a:rPr lang="en-US" sz="2100" b="0" dirty="0">
                <a:latin typeface="+mn-lt"/>
              </a:rPr>
              <a:t>supply and is intended to allow time for you and your doctor to find a formulary alternative when possible to do so.  If there are no medically reasonable </a:t>
            </a:r>
            <a:r>
              <a:rPr lang="en-US" sz="2100" b="0" dirty="0" smtClean="0">
                <a:latin typeface="+mn-lt"/>
              </a:rPr>
              <a:t>alternatives, </a:t>
            </a:r>
            <a:r>
              <a:rPr lang="en-US" sz="2100" b="0" dirty="0">
                <a:latin typeface="+mn-lt"/>
              </a:rPr>
              <a:t>your doctor may </a:t>
            </a:r>
            <a:r>
              <a:rPr lang="en-US" sz="2100" b="0" dirty="0" smtClean="0">
                <a:latin typeface="+mn-lt"/>
              </a:rPr>
              <a:t>request a </a:t>
            </a:r>
            <a:r>
              <a:rPr lang="en-US" sz="2100" b="0" dirty="0">
                <a:latin typeface="+mn-lt"/>
              </a:rPr>
              <a:t>formulary exception</a:t>
            </a:r>
            <a:r>
              <a:rPr lang="en-US" sz="2100" b="0" dirty="0" smtClean="0">
                <a:latin typeface="+mn-lt"/>
              </a:rPr>
              <a:t>.</a:t>
            </a:r>
          </a:p>
          <a:p>
            <a:pPr marL="225425" lvl="0" indent="-225425" algn="l">
              <a:lnSpc>
                <a:spcPts val="21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b="0" u="sng" dirty="0" smtClean="0">
                <a:latin typeface="+mn-lt"/>
              </a:rPr>
              <a:t>Step Therapy</a:t>
            </a:r>
            <a:r>
              <a:rPr lang="en-US" sz="2100" b="0" dirty="0" smtClean="0">
                <a:latin typeface="+mn-lt"/>
              </a:rPr>
              <a:t>:  Some </a:t>
            </a:r>
            <a:r>
              <a:rPr lang="en-US" sz="2100" b="0" dirty="0">
                <a:latin typeface="+mn-lt"/>
              </a:rPr>
              <a:t>m</a:t>
            </a:r>
            <a:r>
              <a:rPr lang="en-US" sz="2100" b="0" dirty="0" smtClean="0">
                <a:latin typeface="+mn-lt"/>
              </a:rPr>
              <a:t>edications </a:t>
            </a:r>
            <a:r>
              <a:rPr lang="en-US" sz="2100" b="0" dirty="0">
                <a:latin typeface="+mn-lt"/>
              </a:rPr>
              <a:t>on </a:t>
            </a:r>
            <a:r>
              <a:rPr lang="en-US" sz="2100" b="0" dirty="0" smtClean="0">
                <a:latin typeface="+mn-lt"/>
              </a:rPr>
              <a:t>the formulary </a:t>
            </a:r>
            <a:r>
              <a:rPr lang="en-US" sz="2100" b="0" dirty="0">
                <a:latin typeface="+mn-lt"/>
              </a:rPr>
              <a:t>are classified as </a:t>
            </a:r>
            <a:r>
              <a:rPr lang="en-US" sz="2100" b="0" dirty="0" smtClean="0">
                <a:latin typeface="+mn-lt"/>
              </a:rPr>
              <a:t>“</a:t>
            </a:r>
            <a:r>
              <a:rPr lang="en-US" sz="2100" b="0" dirty="0">
                <a:latin typeface="+mn-lt"/>
              </a:rPr>
              <a:t>Step Therapy.”  Step Therapy is a used to promote </a:t>
            </a:r>
            <a:r>
              <a:rPr lang="en-US" sz="2100" b="0" dirty="0" smtClean="0">
                <a:latin typeface="+mn-lt"/>
              </a:rPr>
              <a:t>cost-effective </a:t>
            </a:r>
            <a:r>
              <a:rPr lang="en-US" sz="2100" b="0" dirty="0">
                <a:latin typeface="+mn-lt"/>
              </a:rPr>
              <a:t>medication use.  A step therapy drug may require a trial of one </a:t>
            </a:r>
            <a:r>
              <a:rPr lang="en-US" sz="2100" b="0" dirty="0" smtClean="0">
                <a:latin typeface="+mn-lt"/>
              </a:rPr>
              <a:t>or more </a:t>
            </a:r>
            <a:r>
              <a:rPr lang="en-US" sz="2100" b="0" dirty="0">
                <a:latin typeface="+mn-lt"/>
              </a:rPr>
              <a:t>medications </a:t>
            </a:r>
            <a:r>
              <a:rPr lang="en-US" sz="2100" b="0" dirty="0" smtClean="0">
                <a:latin typeface="+mn-lt"/>
              </a:rPr>
              <a:t>that are </a:t>
            </a:r>
            <a:r>
              <a:rPr lang="en-US" sz="2100" b="0" dirty="0">
                <a:latin typeface="+mn-lt"/>
              </a:rPr>
              <a:t>used for the same purpose as the step therapy drug before the step therapy medication is covered by the </a:t>
            </a:r>
            <a:r>
              <a:rPr lang="en-US" sz="2100" b="0" dirty="0" smtClean="0">
                <a:latin typeface="+mn-lt"/>
              </a:rPr>
              <a:t>plan.</a:t>
            </a:r>
          </a:p>
          <a:p>
            <a:pPr marL="225425" lvl="0" indent="-225425" algn="l">
              <a:lnSpc>
                <a:spcPts val="21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b="0" u="sng" dirty="0" smtClean="0">
                <a:latin typeface="+mn-lt"/>
              </a:rPr>
              <a:t>Prior Authorization</a:t>
            </a:r>
            <a:r>
              <a:rPr lang="en-US" sz="2100" b="0" dirty="0" smtClean="0">
                <a:latin typeface="+mn-lt"/>
              </a:rPr>
              <a:t>:  If </a:t>
            </a:r>
            <a:r>
              <a:rPr lang="en-US" sz="2100" b="0" dirty="0">
                <a:latin typeface="+mn-lt"/>
              </a:rPr>
              <a:t>prior authorization is required for a drug, it means that the plan will cover if pre-specified coverage criteria are satisfied</a:t>
            </a:r>
            <a:r>
              <a:rPr lang="en-US" sz="2100" b="0" dirty="0" smtClean="0">
                <a:latin typeface="+mn-lt"/>
              </a:rPr>
              <a:t>.</a:t>
            </a:r>
          </a:p>
          <a:p>
            <a:pPr marL="225425" lvl="0" indent="-225425" algn="l">
              <a:lnSpc>
                <a:spcPts val="21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b="0" u="sng" dirty="0" smtClean="0">
                <a:latin typeface="+mn-lt"/>
              </a:rPr>
              <a:t>Quantity Limits</a:t>
            </a:r>
            <a:r>
              <a:rPr lang="en-US" sz="2100" b="0" dirty="0" smtClean="0">
                <a:latin typeface="+mn-lt"/>
              </a:rPr>
              <a:t>:  Certain medications </a:t>
            </a:r>
            <a:r>
              <a:rPr lang="en-US" sz="2100" b="0" dirty="0">
                <a:latin typeface="+mn-lt"/>
              </a:rPr>
              <a:t>have quantity </a:t>
            </a:r>
            <a:r>
              <a:rPr lang="en-US" sz="2100" b="0" dirty="0" smtClean="0">
                <a:latin typeface="+mn-lt"/>
              </a:rPr>
              <a:t>limits, </a:t>
            </a:r>
            <a:r>
              <a:rPr lang="en-US" sz="2100" b="0" dirty="0">
                <a:latin typeface="+mn-lt"/>
              </a:rPr>
              <a:t>which are used to promote medication safety, reduce waste, and improve </a:t>
            </a:r>
            <a:r>
              <a:rPr lang="en-US" sz="2100" b="0" dirty="0" smtClean="0">
                <a:latin typeface="+mn-lt"/>
              </a:rPr>
              <a:t>cost-effective </a:t>
            </a:r>
            <a:r>
              <a:rPr lang="en-US" sz="2100" b="0" dirty="0">
                <a:latin typeface="+mn-lt"/>
              </a:rPr>
              <a:t>medication use.</a:t>
            </a:r>
          </a:p>
          <a:p>
            <a:pPr marL="34290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0" dirty="0">
              <a:solidFill>
                <a:srgbClr val="000066"/>
              </a:solidFill>
            </a:endParaRPr>
          </a:p>
          <a:p>
            <a:pPr marL="34290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000066"/>
              </a:solidFill>
            </a:endParaRPr>
          </a:p>
          <a:p>
            <a:pPr marL="34290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shiflet\AppData\Local\Microsoft\Windows\Temporary Internet Files\Content.IE5\FZ2NHZ03\benefit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31" y="1783012"/>
            <a:ext cx="4021054" cy="30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38200" y="381000"/>
            <a:ext cx="7467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Summary of Benefits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3400" y="1143000"/>
            <a:ext cx="80772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000066"/>
              </a:solidFill>
            </a:endParaRPr>
          </a:p>
          <a:p>
            <a:pPr lvl="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0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72" y="1447800"/>
            <a:ext cx="800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Star Rating</a:t>
            </a:r>
          </a:p>
          <a:p>
            <a:pPr algn="l"/>
            <a:r>
              <a:rPr lang="en-US" sz="2000" dirty="0" smtClean="0"/>
              <a:t>Health </a:t>
            </a:r>
            <a:r>
              <a:rPr lang="en-US" sz="2000" dirty="0"/>
              <a:t>and Wellness Education</a:t>
            </a:r>
          </a:p>
          <a:p>
            <a:pPr algn="l"/>
            <a:r>
              <a:rPr lang="en-US" sz="2000" dirty="0"/>
              <a:t>Gym List</a:t>
            </a:r>
          </a:p>
          <a:p>
            <a:pPr algn="l"/>
            <a:r>
              <a:rPr lang="en-US" sz="2000" dirty="0"/>
              <a:t>Provider Directory/find a provider</a:t>
            </a:r>
          </a:p>
          <a:p>
            <a:pPr algn="l"/>
            <a:r>
              <a:rPr lang="en-US" sz="2000" dirty="0"/>
              <a:t>How to Enroll</a:t>
            </a:r>
          </a:p>
          <a:p>
            <a:pPr algn="l"/>
            <a:r>
              <a:rPr lang="en-US" sz="2000" dirty="0"/>
              <a:t>What to expect after you enroll</a:t>
            </a:r>
          </a:p>
          <a:p>
            <a:pPr algn="l"/>
            <a:endParaRPr lang="en-US" b="0" dirty="0" smtClean="0"/>
          </a:p>
          <a:p>
            <a:pPr algn="l"/>
            <a:r>
              <a:rPr lang="en-US" dirty="0" smtClean="0"/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36" y="-76200"/>
            <a:ext cx="8763000" cy="685800"/>
          </a:xfrm>
        </p:spPr>
        <p:txBody>
          <a:bodyPr>
            <a:normAutofit/>
          </a:bodyPr>
          <a:lstStyle/>
          <a:p>
            <a:r>
              <a:rPr lang="en-US" sz="3350" b="1" dirty="0" smtClean="0">
                <a:latin typeface="+mn-lt"/>
              </a:rPr>
              <a:t>Additional Benefits</a:t>
            </a:r>
            <a:endParaRPr lang="en-US" sz="335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173422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FontTx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 algn="l" eaLnBrk="1" hangingPunct="1"/>
            <a:endParaRPr lang="en-US" dirty="0" smtClean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317" y="533400"/>
            <a:ext cx="8839200" cy="770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50" dirty="0" smtClean="0">
                <a:latin typeface="+mn-lt"/>
              </a:rPr>
              <a:t>Telemedicine – </a:t>
            </a:r>
            <a:r>
              <a:rPr lang="en-US" sz="2250" b="0" dirty="0" smtClean="0">
                <a:latin typeface="+mn-lt"/>
              </a:rPr>
              <a:t>Video visits with licensed, board-certified </a:t>
            </a:r>
            <a:r>
              <a:rPr lang="en-US" sz="2250" b="0" dirty="0">
                <a:latin typeface="+mn-lt"/>
              </a:rPr>
              <a:t>physicians who can treat a host of common illnesses quickly and effectively (also known as Telemedicine</a:t>
            </a:r>
            <a:r>
              <a:rPr lang="en-US" sz="2250" b="0" dirty="0" smtClean="0">
                <a:latin typeface="+mn-lt"/>
              </a:rPr>
              <a:t>).</a:t>
            </a:r>
          </a:p>
          <a:p>
            <a:pPr marL="342900" indent="-342900" algn="l" fontAlgn="auto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50" dirty="0" smtClean="0">
                <a:latin typeface="+mn-lt"/>
              </a:rPr>
              <a:t>Nurse Advice Line – </a:t>
            </a:r>
            <a:r>
              <a:rPr lang="en-US" sz="2250" b="0" dirty="0" smtClean="0">
                <a:latin typeface="+mn-lt"/>
              </a:rPr>
              <a:t>Speak to a Registered Nurse or request general information, 24 hours a day, 7 days a week.</a:t>
            </a:r>
          </a:p>
          <a:p>
            <a:pPr marL="342900" indent="-342900" algn="l" fontAlgn="auto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50" dirty="0" smtClean="0">
                <a:latin typeface="+mn-lt"/>
              </a:rPr>
              <a:t>Preferred Fitness Program </a:t>
            </a:r>
            <a:r>
              <a:rPr lang="en-US" sz="2250" b="0" dirty="0" smtClean="0">
                <a:latin typeface="+mn-lt"/>
              </a:rPr>
              <a:t>– Unlimited free visits to over 75 </a:t>
            </a:r>
            <a:r>
              <a:rPr lang="en-US" sz="2250" b="0" dirty="0">
                <a:latin typeface="+mn-lt"/>
              </a:rPr>
              <a:t>fitness centers &amp; gyms throughout our service </a:t>
            </a:r>
            <a:r>
              <a:rPr lang="en-US" sz="2250" b="0" dirty="0" smtClean="0">
                <a:latin typeface="+mn-lt"/>
              </a:rPr>
              <a:t>area.</a:t>
            </a:r>
          </a:p>
          <a:p>
            <a:pPr marL="342900" indent="-342900" algn="l" fontAlgn="auto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50" dirty="0" smtClean="0">
                <a:latin typeface="+mn-lt"/>
              </a:rPr>
              <a:t>Health and Wellness education classes</a:t>
            </a:r>
          </a:p>
          <a:p>
            <a:pPr marL="342900" indent="-342900" algn="l" fontAlgn="auto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50" dirty="0" smtClean="0">
                <a:latin typeface="+mn-lt"/>
              </a:rPr>
              <a:t>Member Portal – </a:t>
            </a:r>
            <a:r>
              <a:rPr lang="en-US" sz="2250" b="0" dirty="0">
                <a:latin typeface="+mn-lt"/>
              </a:rPr>
              <a:t>C</a:t>
            </a:r>
            <a:r>
              <a:rPr lang="en-US" sz="2250" b="0" dirty="0" smtClean="0">
                <a:latin typeface="+mn-lt"/>
              </a:rPr>
              <a:t>heck your claim history, look at your benefits, personal health assessments.</a:t>
            </a:r>
          </a:p>
          <a:p>
            <a:pPr marL="342900" indent="-342900" algn="l" fontAlgn="auto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50" dirty="0" smtClean="0">
                <a:latin typeface="+mn-lt"/>
              </a:rPr>
              <a:t>Hearing Aids </a:t>
            </a:r>
            <a:r>
              <a:rPr lang="en-US" sz="2250" b="0" dirty="0" smtClean="0">
                <a:latin typeface="+mn-lt"/>
              </a:rPr>
              <a:t>– Up to two hearing aids every two years (copay applies).</a:t>
            </a:r>
          </a:p>
          <a:p>
            <a:pPr marL="342900" indent="-342900" algn="l" fontAlgn="auto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50" dirty="0" smtClean="0">
                <a:latin typeface="+mn-lt"/>
              </a:rPr>
              <a:t>Dental Services </a:t>
            </a:r>
            <a:r>
              <a:rPr lang="en-US" sz="2250" b="0" dirty="0" smtClean="0">
                <a:latin typeface="+mn-lt"/>
              </a:rPr>
              <a:t>– Preventive and Comprehensive dental.</a:t>
            </a:r>
          </a:p>
          <a:p>
            <a:pPr marL="342900" indent="-342900" algn="l" fontAlgn="auto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50" dirty="0" smtClean="0">
                <a:latin typeface="+mn-lt"/>
              </a:rPr>
              <a:t>Vision </a:t>
            </a:r>
            <a:r>
              <a:rPr lang="en-US" sz="2250" b="0" dirty="0" smtClean="0">
                <a:latin typeface="+mn-lt"/>
              </a:rPr>
              <a:t>– Routine coverage &amp; eyeglass credit every two years on some plans.</a:t>
            </a:r>
          </a:p>
          <a:p>
            <a:pPr marL="342900" indent="-342900" algn="l" fontAlgn="auto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50" dirty="0" smtClean="0">
                <a:latin typeface="+mn-lt"/>
              </a:rPr>
              <a:t>Transportation </a:t>
            </a:r>
            <a:r>
              <a:rPr lang="en-US" sz="2250" b="0" dirty="0" smtClean="0">
                <a:latin typeface="+mn-lt"/>
              </a:rPr>
              <a:t>– </a:t>
            </a:r>
            <a:r>
              <a:rPr lang="en-US" sz="2000" b="0" dirty="0"/>
              <a:t>Unlimited, one-way trips for medically necessary, non-emergency transportation to a </a:t>
            </a:r>
            <a:r>
              <a:rPr lang="en-US" sz="2000" b="0" dirty="0" smtClean="0"/>
              <a:t>plan-approved </a:t>
            </a:r>
            <a:r>
              <a:rPr lang="en-US" sz="2000" b="0" dirty="0"/>
              <a:t>location.</a:t>
            </a:r>
            <a:endParaRPr lang="en-US" sz="2000" dirty="0"/>
          </a:p>
          <a:p>
            <a:pPr marL="342900" indent="-342900" algn="l" fontAlgn="auto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0" dirty="0" smtClean="0">
              <a:latin typeface="+mn-lt"/>
            </a:endParaRPr>
          </a:p>
          <a:p>
            <a:pPr marL="342900" indent="-342900" algn="l" fontAlgn="auto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0" dirty="0" smtClean="0">
              <a:latin typeface="+mn-lt"/>
            </a:endParaRPr>
          </a:p>
          <a:p>
            <a:pPr algn="l" fontAlgn="auto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defRPr/>
            </a:pPr>
            <a:endParaRPr lang="en-US" sz="2400" b="0" dirty="0" smtClean="0">
              <a:solidFill>
                <a:srgbClr val="000066"/>
              </a:solidFill>
              <a:latin typeface="+mn-lt"/>
            </a:endParaRPr>
          </a:p>
          <a:p>
            <a:pPr marL="34290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000066"/>
              </a:solidFill>
            </a:endParaRPr>
          </a:p>
          <a:p>
            <a:pPr marL="34290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Disclaimers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077200" cy="48006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FHCP Medicare is an HMO plan with a Medicare Contract.  Enrollment in FHCP Medicare depends on contract renewal.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&lt;FHCP Medicare&gt;’s pharmacy network includes limited lower-cost, preferred pharmacies in &lt;Brevard, Flagler, Seminole, St. Johns and Volusia counties, FL&gt;. The lower costs advertised in our plan materials for these pharmacies may not be available at the pharmacy you use. For up-to-date information about our network pharmacies, including whether there are any lower-cost preferred pharmacies in your area, please call &lt;</a:t>
            </a:r>
            <a:r>
              <a:rPr lang="en-US" sz="2400" dirty="0" smtClean="0"/>
              <a:t>1-833-866-6559&gt; </a:t>
            </a:r>
            <a:r>
              <a:rPr lang="en-US" sz="2400" dirty="0"/>
              <a:t>(TTY </a:t>
            </a:r>
            <a:r>
              <a:rPr lang="en-US" sz="2400" dirty="0" smtClean="0"/>
              <a:t>users </a:t>
            </a:r>
            <a:r>
              <a:rPr lang="en-US" sz="2400" dirty="0"/>
              <a:t>call </a:t>
            </a:r>
            <a:r>
              <a:rPr lang="en-US" sz="2400" dirty="0" smtClean="0"/>
              <a:t>1-800-955-8770) </a:t>
            </a:r>
            <a:r>
              <a:rPr lang="en-US" sz="2400" dirty="0"/>
              <a:t>or consult the online pharmacy directory at &lt;</a:t>
            </a:r>
            <a:r>
              <a:rPr lang="en-US" sz="2400" u="sng" dirty="0">
                <a:hlinkClick r:id="rId4"/>
              </a:rPr>
              <a:t>www.FHCPMedicare.com</a:t>
            </a:r>
            <a:r>
              <a:rPr lang="en-US" sz="2400" dirty="0"/>
              <a:t>&gt;.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sz="2400" dirty="0" smtClean="0"/>
          </a:p>
          <a:p>
            <a:pPr eaLnBrk="1" hangingPunct="1">
              <a:spcBef>
                <a:spcPts val="1200"/>
              </a:spcBef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800" b="1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16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Thank You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/>
              <a:t>We thank you for considering FHCP Medicare and look forward to serving your healthcare needs.</a:t>
            </a:r>
          </a:p>
          <a:p>
            <a:pPr algn="ctr">
              <a:spcBef>
                <a:spcPts val="0"/>
              </a:spcBef>
            </a:pPr>
            <a:endParaRPr lang="en-US" sz="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/>
              <a:t>This concludes our presentation.</a:t>
            </a:r>
          </a:p>
          <a:p>
            <a:pPr>
              <a:spcBef>
                <a:spcPts val="0"/>
              </a:spcBef>
            </a:pPr>
            <a:endParaRPr lang="en-US" sz="800" dirty="0" smtClean="0">
              <a:solidFill>
                <a:srgbClr val="00006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86165"/>
            <a:ext cx="5562600" cy="180429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62150" y="4965113"/>
            <a:ext cx="5257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2400" dirty="0"/>
              <a:t>HMO coverage is offered by Health Options, Inc., DBA FHCP Medicare, an affiliate of Florida Blue.  These companies are Independent Licensees of the Blue Cross and Blue Shield Association.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7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028700"/>
            <a:ext cx="4876801" cy="521970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200"/>
              </a:spcBef>
            </a:pPr>
            <a:r>
              <a:rPr lang="en-US" sz="2300" dirty="0" smtClean="0"/>
              <a:t>Enrollment Periods</a:t>
            </a:r>
          </a:p>
          <a:p>
            <a:pPr marL="285750" indent="-285750">
              <a:spcBef>
                <a:spcPts val="200"/>
              </a:spcBef>
            </a:pPr>
            <a:r>
              <a:rPr lang="en-US" sz="2300" dirty="0" smtClean="0"/>
              <a:t>Your Medicare Options: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Original Medicare (Parts A &amp; B)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Medicare Prescription Drug Plans (Medicare Part </a:t>
            </a:r>
            <a:r>
              <a:rPr lang="en-US" sz="2300" dirty="0"/>
              <a:t>D) </a:t>
            </a:r>
            <a:endParaRPr lang="en-US" sz="2300" dirty="0" smtClean="0"/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Medicare </a:t>
            </a:r>
            <a:r>
              <a:rPr lang="en-US" sz="2300" dirty="0"/>
              <a:t>Advantage Plans    (Part C</a:t>
            </a:r>
            <a:r>
              <a:rPr lang="en-US" sz="2300" dirty="0" smtClean="0"/>
              <a:t>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300" dirty="0"/>
              <a:t>Medicare Supplement Insurance (also known as </a:t>
            </a:r>
            <a:r>
              <a:rPr lang="en-US" sz="2300" dirty="0" err="1"/>
              <a:t>Medigap</a:t>
            </a:r>
            <a:r>
              <a:rPr lang="en-US" sz="2300" dirty="0" smtClean="0"/>
              <a:t>)</a:t>
            </a:r>
          </a:p>
          <a:p>
            <a:pPr marL="285750" indent="-285750" eaLnBrk="1" hangingPunct="1">
              <a:spcBef>
                <a:spcPts val="200"/>
              </a:spcBef>
            </a:pPr>
            <a:r>
              <a:rPr lang="en-US" sz="2300" dirty="0" smtClean="0"/>
              <a:t>FHCP Medicare Plan Options:</a:t>
            </a:r>
          </a:p>
          <a:p>
            <a:pPr marL="685800" lvl="1">
              <a:spcBef>
                <a:spcPts val="200"/>
              </a:spcBef>
            </a:pPr>
            <a:r>
              <a:rPr lang="en-US" sz="2200" dirty="0" smtClean="0"/>
              <a:t>Review FHCP Medicare Plan Options - </a:t>
            </a:r>
            <a:r>
              <a:rPr lang="en-US" sz="2200" dirty="0"/>
              <a:t>Summary of Benefits </a:t>
            </a:r>
            <a:endParaRPr lang="en-US" sz="2200" dirty="0" smtClean="0"/>
          </a:p>
          <a:p>
            <a:pPr marL="685800" lvl="1">
              <a:spcBef>
                <a:spcPts val="200"/>
              </a:spcBef>
            </a:pPr>
            <a:r>
              <a:rPr lang="en-US" sz="2200" dirty="0" smtClean="0"/>
              <a:t>How to enroll and what to expect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b="1" dirty="0" smtClean="0"/>
              <a:t>We will cover the following today:</a:t>
            </a:r>
          </a:p>
        </p:txBody>
      </p:sp>
      <p:pic>
        <p:nvPicPr>
          <p:cNvPr id="8" name="Picture 2" descr="\\Fhcp.local\shared\Departments\Marketing\FHCP_Images\Images-CGI-About-us-video\DSC_24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" r="450" b="-2778"/>
          <a:stretch/>
        </p:blipFill>
        <p:spPr bwMode="auto">
          <a:xfrm>
            <a:off x="4800600" y="1295400"/>
            <a:ext cx="4005405" cy="46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Original Medicare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idx="1"/>
          </p:nvPr>
        </p:nvSpPr>
        <p:spPr>
          <a:xfrm>
            <a:off x="295701" y="1143000"/>
            <a:ext cx="88392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Medicare is federal health insurance offered primarily to people age 65 and older and disabled individuals under the age of 65.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Created in 1965, Medicare started with two parts, Parts A and B.  Parts C and D were added as the needs of Medicare beneficiaries changed.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 smtClean="0"/>
              <a:t>Original Medicare (Part A and Part B)                                                     does not cover all of your medical                                                            expenses.  We will review other coverage                                                        options that may be right for you.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>
              <a:solidFill>
                <a:srgbClr val="000066"/>
              </a:solidFill>
            </a:endParaRPr>
          </a:p>
        </p:txBody>
      </p:sp>
      <p:pic>
        <p:nvPicPr>
          <p:cNvPr id="1028" name="Picture 4" descr="Image result for Medicare 2019 ID c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25812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Original Medicare Part A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5867400" cy="3657600"/>
          </a:xfrm>
        </p:spPr>
        <p:txBody>
          <a:bodyPr>
            <a:normAutofit fontScale="92500"/>
          </a:bodyPr>
          <a:lstStyle/>
          <a:p>
            <a:pPr indent="-223838"/>
            <a:r>
              <a:rPr lang="en-US" sz="2400" dirty="0" smtClean="0"/>
              <a:t>Hospital insurance for inpatient stays</a:t>
            </a:r>
          </a:p>
          <a:p>
            <a:pPr indent="-223838"/>
            <a:r>
              <a:rPr lang="en-US" sz="2400" dirty="0" smtClean="0"/>
              <a:t>Skilled nursing facility care (SNF) </a:t>
            </a:r>
          </a:p>
          <a:p>
            <a:pPr lvl="1" indent="-223838"/>
            <a:r>
              <a:rPr lang="en-US" sz="2000" dirty="0" smtClean="0"/>
              <a:t>Part A does not pay for custodial or long-term care</a:t>
            </a:r>
          </a:p>
          <a:p>
            <a:pPr indent="-223838"/>
            <a:r>
              <a:rPr lang="en-US" sz="2400" dirty="0" smtClean="0"/>
              <a:t>Hospice</a:t>
            </a:r>
          </a:p>
          <a:p>
            <a:pPr indent="-223838"/>
            <a:r>
              <a:rPr lang="en-US" sz="2400" dirty="0" smtClean="0"/>
              <a:t>Home health services</a:t>
            </a:r>
          </a:p>
          <a:p>
            <a:pPr indent="-223838"/>
            <a:r>
              <a:rPr lang="en-US" sz="2400" dirty="0" smtClean="0"/>
              <a:t>Religious non-medical health care institution (inpatient care)</a:t>
            </a:r>
          </a:p>
          <a:p>
            <a:pPr indent="-223838"/>
            <a:r>
              <a:rPr lang="en-US" sz="2400" dirty="0" smtClean="0"/>
              <a:t>Usually no monthly premium</a:t>
            </a:r>
          </a:p>
          <a:p>
            <a:pPr indent="-223838"/>
            <a:r>
              <a:rPr lang="en-US" sz="2400" dirty="0" smtClean="0"/>
              <a:t>A deductible and coinsurance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66"/>
              </a:solidFill>
            </a:endParaRPr>
          </a:p>
        </p:txBody>
      </p:sp>
      <p:pic>
        <p:nvPicPr>
          <p:cNvPr id="1026" name="Picture 2" descr="C:\Users\jmims\AppData\Local\Microsoft\Windows\Temporary Internet Files\Content.Outlook\BLRCNJDA\part 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20" y="3581400"/>
            <a:ext cx="282818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Original Medicare Part B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idx="1"/>
          </p:nvPr>
        </p:nvSpPr>
        <p:spPr>
          <a:xfrm>
            <a:off x="2401568" y="1447800"/>
            <a:ext cx="6590032" cy="4876800"/>
          </a:xfrm>
        </p:spPr>
        <p:txBody>
          <a:bodyPr>
            <a:normAutofit/>
          </a:bodyPr>
          <a:lstStyle/>
          <a:p>
            <a:pPr indent="-223838"/>
            <a:r>
              <a:rPr lang="en-US" sz="2400" dirty="0" smtClean="0"/>
              <a:t>Medicare insurance for doctor services</a:t>
            </a:r>
          </a:p>
          <a:p>
            <a:pPr indent="-223838"/>
            <a:r>
              <a:rPr lang="en-US" sz="2400" dirty="0" smtClean="0"/>
              <a:t>Monthly premium and deductible/coinsurance</a:t>
            </a:r>
          </a:p>
          <a:p>
            <a:pPr indent="-223838"/>
            <a:r>
              <a:rPr lang="en-US" sz="2400" dirty="0" smtClean="0"/>
              <a:t>Ambulance services</a:t>
            </a:r>
          </a:p>
          <a:p>
            <a:pPr indent="-223838"/>
            <a:r>
              <a:rPr lang="en-US" sz="2400" dirty="0" smtClean="0"/>
              <a:t>Durable medical equipment (DME)</a:t>
            </a:r>
          </a:p>
          <a:p>
            <a:pPr indent="-223838"/>
            <a:r>
              <a:rPr lang="en-US" sz="2400" dirty="0" smtClean="0"/>
              <a:t>Mental health</a:t>
            </a:r>
          </a:p>
          <a:p>
            <a:pPr indent="-223838"/>
            <a:r>
              <a:rPr lang="en-US" sz="2400" dirty="0" smtClean="0"/>
              <a:t>Home health care</a:t>
            </a:r>
          </a:p>
          <a:p>
            <a:pPr indent="-223838"/>
            <a:r>
              <a:rPr lang="en-US" sz="2400" dirty="0" smtClean="0"/>
              <a:t>Doctor visits</a:t>
            </a:r>
          </a:p>
          <a:p>
            <a:pPr indent="-223838"/>
            <a:r>
              <a:rPr lang="en-US" sz="2400" dirty="0" smtClean="0"/>
              <a:t>Outpatient services</a:t>
            </a:r>
          </a:p>
          <a:p>
            <a:pPr indent="-223838"/>
            <a:r>
              <a:rPr lang="en-US" sz="2400" dirty="0"/>
              <a:t>Many preventive services</a:t>
            </a:r>
          </a:p>
          <a:p>
            <a:pPr indent="-223838"/>
            <a:r>
              <a:rPr lang="en-US" sz="2400" dirty="0" smtClean="0"/>
              <a:t>You </a:t>
            </a:r>
            <a:r>
              <a:rPr lang="en-US" sz="2400" dirty="0"/>
              <a:t>will have access to any doctor or provider that accepts Medicare</a:t>
            </a:r>
          </a:p>
          <a:p>
            <a:pPr algn="ctr"/>
            <a:endParaRPr lang="en-US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0066"/>
              </a:solidFill>
            </a:endParaRPr>
          </a:p>
        </p:txBody>
      </p:sp>
      <p:pic>
        <p:nvPicPr>
          <p:cNvPr id="2" name="Picture 2" descr="C:\Users\jmims\AppData\Local\Microsoft\Windows\Temporary Internet Files\Content.Outlook\BLRCNJDA\part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3810000"/>
            <a:ext cx="2391332" cy="22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/>
              <a:t>Medicare Part D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3810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Medicare-approved prescription drug coverage</a:t>
            </a:r>
          </a:p>
          <a:p>
            <a:r>
              <a:rPr lang="en-US" sz="2400" dirty="0" smtClean="0"/>
              <a:t>Part D is sold only through private organizations that are contracted with Medicare</a:t>
            </a:r>
          </a:p>
          <a:p>
            <a:r>
              <a:rPr lang="en-US" sz="2400" dirty="0" smtClean="0"/>
              <a:t>Coverage can be purchased as “stand-alone” prescription drug coverage (PDP) or may be included with a Part C Medicare Advantage plan.</a:t>
            </a:r>
          </a:p>
          <a:p>
            <a:r>
              <a:rPr lang="en-US" sz="2400" dirty="0" smtClean="0"/>
              <a:t>Part C Medicare Plans that combine medical coverage and prescription drug coverage are called Medicare Advantage Prescription Drug Plans (MA-PD) plans.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66"/>
              </a:solidFill>
            </a:endParaRPr>
          </a:p>
        </p:txBody>
      </p:sp>
      <p:pic>
        <p:nvPicPr>
          <p:cNvPr id="2050" name="Picture 2" descr="Image result for Medicare Part 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571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80951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Getting to know the Medicare Part D</a:t>
            </a:r>
            <a:br>
              <a:rPr lang="en-US" sz="3600" b="1" dirty="0" smtClean="0"/>
            </a:br>
            <a:r>
              <a:rPr lang="en-US" sz="3600" b="1" dirty="0" smtClean="0"/>
              <a:t>Coverage Stages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3400" y="2209800"/>
            <a:ext cx="81534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750" dirty="0" smtClean="0">
                <a:solidFill>
                  <a:schemeClr val="tx1"/>
                </a:solidFill>
              </a:rPr>
              <a:t>Initial Coverage Stage:</a:t>
            </a:r>
            <a:r>
              <a:rPr lang="en-US" sz="1750" b="0" dirty="0" smtClean="0">
                <a:solidFill>
                  <a:schemeClr val="tx1"/>
                </a:solidFill>
              </a:rPr>
              <a:t>  During this stage you pay a flat fee (copay) or a percentage of a drug’s total cost (coinsurance) for each prescription you fill and the plan pays the rest.  You stay in this stage until total drug costs (paid by you and the plan) reach $3,820.</a:t>
            </a:r>
            <a:endParaRPr lang="en-US" sz="175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9856" y="3429000"/>
            <a:ext cx="8153400" cy="1219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lang="en-US" sz="1750" dirty="0" smtClean="0">
                <a:solidFill>
                  <a:schemeClr val="tx1"/>
                </a:solidFill>
              </a:rPr>
              <a:t>Coverage Gap Stage (Donut Hole):   </a:t>
            </a:r>
            <a:r>
              <a:rPr lang="en-US" sz="1750" b="0" dirty="0" smtClean="0">
                <a:solidFill>
                  <a:schemeClr val="tx1"/>
                </a:solidFill>
              </a:rPr>
              <a:t>During this stage you generally pay  25% of the price for brand name drugs (plus a portion of the dispensing fee) and 37% of the price for generic drugs.  You stay in this stage until your out-of-pocket costs for the year reach $5,100 .</a:t>
            </a:r>
            <a:endParaRPr lang="en-US" sz="1750" b="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400" y="4800600"/>
            <a:ext cx="81534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750" dirty="0" smtClean="0">
                <a:solidFill>
                  <a:schemeClr val="tx1"/>
                </a:solidFill>
              </a:rPr>
              <a:t>Catastrophic Coverage Stage:   </a:t>
            </a:r>
            <a:r>
              <a:rPr lang="en-US" sz="1750" b="0" dirty="0" smtClean="0">
                <a:solidFill>
                  <a:schemeClr val="tx1"/>
                </a:solidFill>
              </a:rPr>
              <a:t>After your out-of-pocket drug costs reach $5,100 for the year, you pay $3.40 copay for Generic (including brand drugs treated as generic) or an $8.50 copay for Brand, or 5% of the cost, whichever is greater until the end of the calendar year.</a:t>
            </a:r>
            <a:endParaRPr lang="en-US" sz="1750" b="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1371600"/>
            <a:ext cx="8153400" cy="685800"/>
          </a:xfrm>
          <a:prstGeom prst="roundRect">
            <a:avLst>
              <a:gd name="adj" fmla="val 120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750" dirty="0" smtClean="0">
                <a:solidFill>
                  <a:schemeClr val="tx1"/>
                </a:solidFill>
              </a:rPr>
              <a:t>Deductible Stage:</a:t>
            </a:r>
            <a:r>
              <a:rPr lang="en-US" sz="1750" b="0" dirty="0" smtClean="0">
                <a:solidFill>
                  <a:schemeClr val="tx1"/>
                </a:solidFill>
              </a:rPr>
              <a:t>  If the plan has a deductible, you pay the full cost of drugs until the deductible is reached.  </a:t>
            </a:r>
            <a:r>
              <a:rPr lang="en-US" sz="1750" dirty="0" smtClean="0">
                <a:solidFill>
                  <a:schemeClr val="tx1"/>
                </a:solidFill>
              </a:rPr>
              <a:t>  </a:t>
            </a:r>
            <a:endParaRPr lang="en-US" sz="1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Medicare Part C – Medicare Advantage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58200" cy="3810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Part C Medicare Advantage (MA) and Medicare Advantage Prescription Drug (MA-PD) plans replace Original Medicare with coverage offered by private insurers that are contracted with Medicare.</a:t>
            </a:r>
          </a:p>
          <a:p>
            <a:r>
              <a:rPr lang="en-US" sz="2400" dirty="0" smtClean="0"/>
              <a:t>These plans offer everything covered by Original Medicare Part A and Part B, plus they often include certain services not paid by Original Medicare.</a:t>
            </a:r>
          </a:p>
          <a:p>
            <a:r>
              <a:rPr lang="en-US" sz="2400" dirty="0" smtClean="0"/>
              <a:t>Only need one ID card issued by the Medicare Advantage plan.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66"/>
              </a:solidFill>
            </a:endParaRPr>
          </a:p>
        </p:txBody>
      </p:sp>
      <p:pic>
        <p:nvPicPr>
          <p:cNvPr id="6" name="Picture 2" descr="C:\Users\jmims\AppData\Local\Microsoft\Windows\Temporary Internet Files\Content.Outlook\BLRCNJDA\bo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599"/>
            <a:ext cx="4267200" cy="19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24007</TotalTime>
  <Words>2162</Words>
  <Application>Microsoft Office PowerPoint</Application>
  <PresentationFormat>On-screen Show (4:3)</PresentationFormat>
  <Paragraphs>226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We will cover the following today:</vt:lpstr>
      <vt:lpstr>Original Medicare</vt:lpstr>
      <vt:lpstr>Original Medicare Part A</vt:lpstr>
      <vt:lpstr>Original Medicare Part B</vt:lpstr>
      <vt:lpstr>Medicare Part D</vt:lpstr>
      <vt:lpstr>Getting to know the Medicare Part D Coverage Stages</vt:lpstr>
      <vt:lpstr>Medicare Part C – Medicare Advantage</vt:lpstr>
      <vt:lpstr>PowerPoint Presentation</vt:lpstr>
      <vt:lpstr>Enrollment in a Medicare Advantage Plan</vt:lpstr>
      <vt:lpstr>Medicare Supplement (“Medigap”) Insurance</vt:lpstr>
      <vt:lpstr>A few important things to know:</vt:lpstr>
      <vt:lpstr>Enrollment Periods</vt:lpstr>
      <vt:lpstr>Extra Help</vt:lpstr>
      <vt:lpstr>PowerPoint Presentation</vt:lpstr>
      <vt:lpstr>PowerPoint Presentation</vt:lpstr>
      <vt:lpstr>PowerPoint Presentation</vt:lpstr>
      <vt:lpstr>Out-of-Network Services</vt:lpstr>
      <vt:lpstr>Pharmacy Network</vt:lpstr>
      <vt:lpstr>Formulary</vt:lpstr>
      <vt:lpstr>Formulary Features</vt:lpstr>
      <vt:lpstr>PowerPoint Presentation</vt:lpstr>
      <vt:lpstr>Additional Benefits</vt:lpstr>
      <vt:lpstr>Disclaimers</vt:lpstr>
      <vt:lpstr>Thank You</vt:lpstr>
    </vt:vector>
  </TitlesOfParts>
  <Company>Florida Health Care Plans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bshiflet</dc:creator>
  <cp:lastModifiedBy>Christine Laks</cp:lastModifiedBy>
  <cp:revision>1392</cp:revision>
  <cp:lastPrinted>2016-03-28T16:06:30Z</cp:lastPrinted>
  <dcterms:created xsi:type="dcterms:W3CDTF">2010-05-11T20:38:08Z</dcterms:created>
  <dcterms:modified xsi:type="dcterms:W3CDTF">2018-09-25T13:39:39Z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TC102862121033</vt:lpwstr>
  </property>
</Properties>
</file>